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79" r:id="rId3"/>
    <p:sldId id="257" r:id="rId4"/>
    <p:sldId id="262" r:id="rId5"/>
    <p:sldId id="263" r:id="rId6"/>
    <p:sldId id="264" r:id="rId7"/>
    <p:sldId id="268" r:id="rId8"/>
    <p:sldId id="270" r:id="rId9"/>
    <p:sldId id="265" r:id="rId10"/>
    <p:sldId id="267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spPr>
            <a:solidFill>
              <a:srgbClr val="25C8B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D4-4087-BFD3-7B96821B711D}"/>
              </c:ext>
            </c:extLst>
          </c:dPt>
          <c:dPt>
            <c:idx val="1"/>
            <c:invertIfNegative val="0"/>
            <c:bubble3D val="0"/>
            <c:spPr>
              <a:solidFill>
                <a:srgbClr val="81DC63"/>
              </a:solidFill>
            </c:spPr>
            <c:extLst>
              <c:ext xmlns:c16="http://schemas.microsoft.com/office/drawing/2014/chart" uri="{C3380CC4-5D6E-409C-BE32-E72D297353CC}">
                <c16:uniqueId val="{00000002-0ED4-4087-BFD3-7B96821B711D}"/>
              </c:ext>
            </c:extLst>
          </c:dPt>
          <c:dPt>
            <c:idx val="2"/>
            <c:invertIfNegative val="0"/>
            <c:bubble3D val="0"/>
            <c:spPr>
              <a:solidFill>
                <a:srgbClr val="F9A71F"/>
              </a:solidFill>
            </c:spPr>
            <c:extLst>
              <c:ext xmlns:c16="http://schemas.microsoft.com/office/drawing/2014/chart" uri="{C3380CC4-5D6E-409C-BE32-E72D297353CC}">
                <c16:uniqueId val="{00000004-0ED4-4087-BFD3-7B96821B711D}"/>
              </c:ext>
            </c:extLst>
          </c:dPt>
          <c:dPt>
            <c:idx val="3"/>
            <c:invertIfNegative val="0"/>
            <c:bubble3D val="0"/>
            <c:spPr>
              <a:solidFill>
                <a:srgbClr val="FA4151"/>
              </a:solidFill>
            </c:spPr>
            <c:extLst>
              <c:ext xmlns:c16="http://schemas.microsoft.com/office/drawing/2014/chart" uri="{C3380CC4-5D6E-409C-BE32-E72D297353CC}">
                <c16:uniqueId val="{00000006-0ED4-4087-BFD3-7B96821B711D}"/>
              </c:ext>
            </c:extLst>
          </c:dPt>
          <c:dPt>
            <c:idx val="4"/>
            <c:invertIfNegative val="0"/>
            <c:bubble3D val="0"/>
            <c:spPr>
              <a:solidFill>
                <a:srgbClr val="91969A"/>
              </a:solidFill>
            </c:spPr>
            <c:extLst>
              <c:ext xmlns:c16="http://schemas.microsoft.com/office/drawing/2014/chart" uri="{C3380CC4-5D6E-409C-BE32-E72D297353CC}">
                <c16:uniqueId val="{00000008-0ED4-4087-BFD3-7B96821B711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D4-4087-BFD3-7B96821B71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F83FC-AFB8-4069-B44A-B32296D55703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395FB-C6D9-49DE-8BA4-68885526F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9703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1658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4953001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7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8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1418247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 Design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733763" y="2716517"/>
            <a:ext cx="740857" cy="212218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303918" y="2716517"/>
            <a:ext cx="783757" cy="212218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2645977" y="2485758"/>
            <a:ext cx="1512828" cy="2740293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Teardrop 15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0822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3_iPhones_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03461" y="2504349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834346" y="2504349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520947" y="2504349"/>
            <a:ext cx="1381750" cy="2452906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8" name="Teardrop 17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60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056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7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8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3849655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397693" y="3933267"/>
            <a:ext cx="2317411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8" name="Teardrop 17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5396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Teardrop 15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0235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4058337" cy="2635316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3" y="1993246"/>
            <a:ext cx="4059266" cy="2635316"/>
          </a:xfrm>
        </p:spPr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0202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s">
    <p:bg>
      <p:bgPr>
        <a:solidFill>
          <a:srgbClr val="192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3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4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5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6" name="Teardrop 5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bg1"/>
                </a:solidFill>
                <a:latin typeface="Lato Regular"/>
                <a:cs typeface="Lato Regular"/>
              </a:rPr>
              <a:t>Izabal</a:t>
            </a:r>
            <a:r>
              <a:rPr lang="id-ID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bg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536742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vs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98930" y="2028992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818152" y="2051272"/>
            <a:ext cx="1405499" cy="248266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Teardrop 15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2016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9249" y="2328240"/>
            <a:ext cx="1669402" cy="29743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0398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State C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95339" y="4035041"/>
            <a:ext cx="2986294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604299" y="1405566"/>
            <a:ext cx="2984501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601740" y="4035041"/>
            <a:ext cx="2986294" cy="206536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8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Teardrop 14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73701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159821" y="15240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322101" y="15240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159821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2322101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155467" y="385332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2322101" y="385332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3484381" y="385332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155467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2322101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3484381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3482768" y="15240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9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4649403" y="152400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3482768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4649403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4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4645047" y="3853321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7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4645047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7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5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6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7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8" name="Teardrop 27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1075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Servic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4779434" y="4164702"/>
            <a:ext cx="1693333" cy="16933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622815" y="4164702"/>
            <a:ext cx="1693333" cy="16933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458039" y="4164702"/>
            <a:ext cx="2680334" cy="16933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Teardrop 14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9204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813397" y="1961357"/>
            <a:ext cx="2681192" cy="360283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416645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Tablet_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979370" y="2813511"/>
            <a:ext cx="4179946" cy="311417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221515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_laptop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093775" y="2489880"/>
            <a:ext cx="2996028" cy="185500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73698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s_laptop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48154" y="3102839"/>
            <a:ext cx="2996028" cy="185500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896519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to tabl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499716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5294137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6890925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8446508" y="1549660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9899557" y="1551964"/>
            <a:ext cx="631100" cy="630936"/>
          </a:xfrm>
        </p:spPr>
        <p:txBody>
          <a:bodyPr>
            <a:normAutofit/>
          </a:bodyPr>
          <a:lstStyle>
            <a:lvl1pPr marL="0" indent="0">
              <a:buNone/>
              <a:defRPr sz="600">
                <a:latin typeface="Calibri Light"/>
                <a:cs typeface="Calibri Light"/>
              </a:defRPr>
            </a:lvl1pPr>
          </a:lstStyle>
          <a:p>
            <a:endParaRPr lang="en-US" dirty="0"/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2" name="Teardrop 21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83097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67427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92613" y="936448"/>
            <a:ext cx="3836072" cy="23917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512991" y="1121921"/>
            <a:ext cx="1570386" cy="18824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95316" y="1110581"/>
            <a:ext cx="1604415" cy="18824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1389687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64160" y="1968041"/>
            <a:ext cx="5050818" cy="36095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702971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_Picture_team-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573819" y="2261400"/>
            <a:ext cx="1641346" cy="17751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9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 panose="020F030202020403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9572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phon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4248101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744844" y="1784818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320753" y="1784818"/>
            <a:ext cx="751282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651059" y="1553611"/>
            <a:ext cx="1524902" cy="2744087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6925480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313171066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7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8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9" name="Teardrop 18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85832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6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8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9" name="Teardrop 8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449209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20" name="Teardrop 19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640894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-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" y="0"/>
            <a:ext cx="12192001" cy="391001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3" y="-1"/>
            <a:ext cx="12192003" cy="3230219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6097075"/>
      </p:ext>
    </p:extLst>
  </p:cSld>
  <p:clrMapOvr>
    <a:masterClrMapping/>
  </p:clrMapOvr>
  <p:transition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290293" y="2132953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3896748" y="2132953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549860" y="2132953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9135072" y="2132953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id-ID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5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6" name="Teardrop 15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411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128713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21149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79835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72271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ardrop 5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 panose="020F030202020403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369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 panose="020F030202020403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63230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rdrop 9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321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Teardrop 11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7221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1704406"/>
            <a:ext cx="12192001" cy="40215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9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6693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284558" y="2501224"/>
            <a:ext cx="3349748" cy="20851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4820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1545" y="2195658"/>
            <a:ext cx="12192000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0931083" y="6481334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0981568" y="6519434"/>
            <a:ext cx="62548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2" name="Freeform 30"/>
          <p:cNvSpPr>
            <a:spLocks noChangeArrowheads="1"/>
          </p:cNvSpPr>
          <p:nvPr userDrawn="1"/>
        </p:nvSpPr>
        <p:spPr bwMode="auto">
          <a:xfrm>
            <a:off x="11139160" y="6481115"/>
            <a:ext cx="175251" cy="178676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3" name="Freeform 38"/>
          <p:cNvSpPr>
            <a:spLocks noChangeArrowheads="1"/>
          </p:cNvSpPr>
          <p:nvPr userDrawn="1"/>
        </p:nvSpPr>
        <p:spPr bwMode="auto">
          <a:xfrm flipH="1">
            <a:off x="11185500" y="6519215"/>
            <a:ext cx="62219" cy="10838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 dirty="0">
              <a:latin typeface="Calibri Light"/>
            </a:endParaRPr>
          </a:p>
        </p:txBody>
      </p:sp>
      <p:sp>
        <p:nvSpPr>
          <p:cNvPr id="14" name="Teardrop 13"/>
          <p:cNvSpPr/>
          <p:nvPr userDrawn="1"/>
        </p:nvSpPr>
        <p:spPr>
          <a:xfrm>
            <a:off x="11541411" y="405699"/>
            <a:ext cx="356581" cy="35647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33693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12902" y="6417211"/>
            <a:ext cx="1828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1200" b="0" dirty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65496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700" r:id="rId38"/>
    <p:sldLayoutId id="2147483701" r:id="rId39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newsweek.com/sites/www.newsweek.com/files/2014/05/12/5.16urbanorganics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5" b="104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/>
          <p:cNvSpPr/>
          <p:nvPr/>
        </p:nvSpPr>
        <p:spPr>
          <a:xfrm>
            <a:off x="0" y="0"/>
            <a:ext cx="12198424" cy="6863401"/>
          </a:xfrm>
          <a:prstGeom prst="rect">
            <a:avLst/>
          </a:prstGeom>
          <a:solidFill>
            <a:schemeClr val="accent6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79800" y="-901700"/>
            <a:ext cx="5232400" cy="6597650"/>
          </a:xfrm>
          <a:prstGeom prst="roundRect">
            <a:avLst/>
          </a:prstGeom>
          <a:solidFill>
            <a:schemeClr val="accent6">
              <a:lumMod val="50000"/>
              <a:alpha val="4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2700000">
            <a:off x="4744833" y="868706"/>
            <a:ext cx="2702334" cy="2702334"/>
          </a:xfrm>
          <a:prstGeom prst="rect">
            <a:avLst/>
          </a:prstGeom>
          <a:solidFill>
            <a:schemeClr val="accent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28"/>
          <p:cNvSpPr>
            <a:spLocks noChangeArrowheads="1"/>
          </p:cNvSpPr>
          <p:nvPr/>
        </p:nvSpPr>
        <p:spPr bwMode="auto">
          <a:xfrm>
            <a:off x="5440712" y="1729115"/>
            <a:ext cx="1310577" cy="1096789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4043958" y="4315339"/>
            <a:ext cx="410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800" b="1" kern="0" spc="-300" dirty="0">
                <a:solidFill>
                  <a:schemeClr val="accent2"/>
                </a:solidFill>
                <a:latin typeface="Calibri" panose="020F0502020204030204" pitchFamily="34" charset="0"/>
                <a:cs typeface="Lato Regular"/>
              </a:rPr>
              <a:t>FOODTECH</a:t>
            </a:r>
            <a:r>
              <a:rPr lang="en-US" sz="4800" b="1" kern="0" spc="-300" dirty="0">
                <a:solidFill>
                  <a:schemeClr val="tx2"/>
                </a:solidFill>
                <a:latin typeface="Calibri" panose="020F0502020204030204" pitchFamily="34" charset="0"/>
                <a:cs typeface="Lato Regular"/>
              </a:rPr>
              <a:t> </a:t>
            </a:r>
            <a:r>
              <a:rPr lang="en-US" sz="4800" b="1" kern="0" spc="-300" dirty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rPr>
              <a:t>FIRM</a:t>
            </a:r>
            <a:endParaRPr lang="id-ID" sz="4800" b="1" kern="0" spc="-300" dirty="0">
              <a:solidFill>
                <a:schemeClr val="bg1"/>
              </a:solidFill>
              <a:latin typeface="Calibri" panose="020F050202020403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824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HOW YOU CAN HELP US GROW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26280" y="3858786"/>
            <a:ext cx="3210808" cy="1948800"/>
            <a:chOff x="860092" y="2419898"/>
            <a:chExt cx="2699234" cy="1638300"/>
          </a:xfrm>
        </p:grpSpPr>
        <p:sp>
          <p:nvSpPr>
            <p:cNvPr id="41" name="Rounded Rectangle 40"/>
            <p:cNvSpPr/>
            <p:nvPr/>
          </p:nvSpPr>
          <p:spPr>
            <a:xfrm>
              <a:off x="1600017" y="2419898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Rounded Rectangle 41"/>
            <p:cNvSpPr/>
            <p:nvPr/>
          </p:nvSpPr>
          <p:spPr>
            <a:xfrm rot="5400000">
              <a:off x="2152467" y="2972348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Rounded Rectangle 42"/>
            <p:cNvSpPr/>
            <p:nvPr/>
          </p:nvSpPr>
          <p:spPr>
            <a:xfrm rot="18900000">
              <a:off x="860092" y="3181441"/>
              <a:ext cx="2699234" cy="5334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dirty="0"/>
            </a:p>
          </p:txBody>
        </p:sp>
        <p:sp useBgFill="1">
          <p:nvSpPr>
            <p:cNvPr id="44" name="Oval 43"/>
            <p:cNvSpPr/>
            <p:nvPr/>
          </p:nvSpPr>
          <p:spPr>
            <a:xfrm>
              <a:off x="2743017" y="2461044"/>
              <a:ext cx="450550" cy="454154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339119" y="3356135"/>
            <a:ext cx="3210808" cy="1948800"/>
            <a:chOff x="2384093" y="1997334"/>
            <a:chExt cx="2699234" cy="1638300"/>
          </a:xfrm>
        </p:grpSpPr>
        <p:sp>
          <p:nvSpPr>
            <p:cNvPr id="46" name="Rounded Rectangle 45"/>
            <p:cNvSpPr/>
            <p:nvPr/>
          </p:nvSpPr>
          <p:spPr>
            <a:xfrm rot="18900000">
              <a:off x="2384093" y="2758877"/>
              <a:ext cx="2699234" cy="5334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24018" y="1997334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Rounded Rectangle 47"/>
            <p:cNvSpPr/>
            <p:nvPr/>
          </p:nvSpPr>
          <p:spPr>
            <a:xfrm rot="5400000">
              <a:off x="3676468" y="2549784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 useBgFill="1">
          <p:nvSpPr>
            <p:cNvPr id="49" name="Oval 48"/>
            <p:cNvSpPr/>
            <p:nvPr/>
          </p:nvSpPr>
          <p:spPr>
            <a:xfrm>
              <a:off x="4267018" y="2038480"/>
              <a:ext cx="450550" cy="454154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51953" y="2853061"/>
            <a:ext cx="3210808" cy="1948800"/>
            <a:chOff x="3908091" y="1598229"/>
            <a:chExt cx="2699234" cy="1638300"/>
          </a:xfrm>
        </p:grpSpPr>
        <p:sp>
          <p:nvSpPr>
            <p:cNvPr id="52" name="Rounded Rectangle 51"/>
            <p:cNvSpPr/>
            <p:nvPr/>
          </p:nvSpPr>
          <p:spPr>
            <a:xfrm>
              <a:off x="4648016" y="1598229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5200466" y="2150679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4" name="Rounded Rectangle 53"/>
            <p:cNvSpPr/>
            <p:nvPr/>
          </p:nvSpPr>
          <p:spPr>
            <a:xfrm rot="18900000">
              <a:off x="3908091" y="2359772"/>
              <a:ext cx="2699234" cy="5334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dirty="0"/>
            </a:p>
          </p:txBody>
        </p:sp>
        <p:sp useBgFill="1">
          <p:nvSpPr>
            <p:cNvPr id="55" name="Oval 54"/>
            <p:cNvSpPr/>
            <p:nvPr/>
          </p:nvSpPr>
          <p:spPr>
            <a:xfrm>
              <a:off x="5791016" y="1639375"/>
              <a:ext cx="450550" cy="454154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79941" y="2351648"/>
            <a:ext cx="3210808" cy="1948800"/>
            <a:chOff x="5449592" y="1162416"/>
            <a:chExt cx="2699234" cy="1638300"/>
          </a:xfrm>
        </p:grpSpPr>
        <p:sp>
          <p:nvSpPr>
            <p:cNvPr id="58" name="Rounded Rectangle 57"/>
            <p:cNvSpPr/>
            <p:nvPr/>
          </p:nvSpPr>
          <p:spPr>
            <a:xfrm>
              <a:off x="6189517" y="1162416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" name="Rounded Rectangle 58"/>
            <p:cNvSpPr/>
            <p:nvPr/>
          </p:nvSpPr>
          <p:spPr>
            <a:xfrm rot="5400000">
              <a:off x="6741967" y="1714866"/>
              <a:ext cx="1638300" cy="533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" name="Rounded Rectangle 59"/>
            <p:cNvSpPr/>
            <p:nvPr/>
          </p:nvSpPr>
          <p:spPr>
            <a:xfrm rot="18900000">
              <a:off x="5449592" y="1923959"/>
              <a:ext cx="2699234" cy="533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dirty="0"/>
            </a:p>
          </p:txBody>
        </p:sp>
        <p:sp useBgFill="1">
          <p:nvSpPr>
            <p:cNvPr id="61" name="Oval 60"/>
            <p:cNvSpPr/>
            <p:nvPr/>
          </p:nvSpPr>
          <p:spPr>
            <a:xfrm>
              <a:off x="7332517" y="1203562"/>
              <a:ext cx="450550" cy="454154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478320" y="3196824"/>
            <a:ext cx="2092773" cy="546187"/>
            <a:chOff x="2101926" y="2360385"/>
            <a:chExt cx="2092773" cy="546187"/>
          </a:xfrm>
        </p:grpSpPr>
        <p:sp>
          <p:nvSpPr>
            <p:cNvPr id="65" name="TextBox 64"/>
            <p:cNvSpPr txBox="1"/>
            <p:nvPr/>
          </p:nvSpPr>
          <p:spPr>
            <a:xfrm>
              <a:off x="2101926" y="2360385"/>
              <a:ext cx="1541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Lato Regular"/>
                </a:rPr>
                <a:t>FUTURE GOAL 1</a:t>
              </a:r>
              <a:endParaRPr lang="id-ID" sz="1600" b="1" dirty="0">
                <a:solidFill>
                  <a:schemeClr val="accent1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01926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343227" y="2721872"/>
            <a:ext cx="2092773" cy="546187"/>
            <a:chOff x="2101926" y="2360385"/>
            <a:chExt cx="2092773" cy="546187"/>
          </a:xfrm>
        </p:grpSpPr>
        <p:sp>
          <p:nvSpPr>
            <p:cNvPr id="68" name="TextBox 67"/>
            <p:cNvSpPr txBox="1"/>
            <p:nvPr/>
          </p:nvSpPr>
          <p:spPr>
            <a:xfrm>
              <a:off x="2101926" y="2360385"/>
              <a:ext cx="1541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FUTURE GOAL 2</a:t>
              </a:r>
              <a:endParaRPr lang="id-ID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01926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178937" y="2227218"/>
            <a:ext cx="2092773" cy="546187"/>
            <a:chOff x="2101926" y="2360385"/>
            <a:chExt cx="2092773" cy="546187"/>
          </a:xfrm>
        </p:grpSpPr>
        <p:sp>
          <p:nvSpPr>
            <p:cNvPr id="71" name="TextBox 70"/>
            <p:cNvSpPr txBox="1"/>
            <p:nvPr/>
          </p:nvSpPr>
          <p:spPr>
            <a:xfrm>
              <a:off x="2101926" y="2360385"/>
              <a:ext cx="1541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rPr>
                <a:t>FUTURE GOAL 3</a:t>
              </a:r>
              <a:endParaRPr lang="id-ID" sz="1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01926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014647" y="1732564"/>
            <a:ext cx="2092773" cy="546187"/>
            <a:chOff x="2101926" y="2360385"/>
            <a:chExt cx="2092773" cy="546187"/>
          </a:xfrm>
        </p:grpSpPr>
        <p:sp>
          <p:nvSpPr>
            <p:cNvPr id="76" name="TextBox 75"/>
            <p:cNvSpPr txBox="1"/>
            <p:nvPr/>
          </p:nvSpPr>
          <p:spPr>
            <a:xfrm>
              <a:off x="2101926" y="2360385"/>
              <a:ext cx="1541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Lato Regular"/>
                </a:rPr>
                <a:t>FUTURE GOAL 4</a:t>
              </a:r>
              <a:endParaRPr lang="id-ID" sz="1600" b="1" dirty="0">
                <a:solidFill>
                  <a:schemeClr val="accent4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01926" y="2629573"/>
              <a:ext cx="2092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rPr>
                <a:t>Sample Text</a:t>
              </a:r>
              <a:endParaRPr lang="en-US" sz="1200" dirty="0">
                <a:solidFill>
                  <a:srgbClr val="7F7F7F"/>
                </a:solidFill>
                <a:latin typeface="Calibri" panose="020F0502020204030204" pitchFamily="34" charset="0"/>
                <a:cs typeface="Lato Ligh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0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2006838" y="4150750"/>
            <a:ext cx="456856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52467" y="442197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15759" y="4150750"/>
            <a:ext cx="456856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61385" y="442197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769929" y="4150750"/>
            <a:ext cx="456855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715556" y="442197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579860" y="4746668"/>
            <a:ext cx="531827" cy="1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729181" y="4746668"/>
            <a:ext cx="531827" cy="1019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968824" y="4746668"/>
            <a:ext cx="531827" cy="1019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4251" y="4150750"/>
            <a:ext cx="456855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9878" y="442197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33503" y="4746668"/>
            <a:ext cx="531827" cy="1019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grpSp>
        <p:nvGrpSpPr>
          <p:cNvPr id="27" name="Group 26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28" name="TextBox 27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OUR TEAM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31" name="Rectangle 3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2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22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CONTACT US!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1859028" y="2051793"/>
            <a:ext cx="1667354" cy="1667354"/>
          </a:xfrm>
          <a:prstGeom prst="ellipse">
            <a:avLst/>
          </a:prstGeom>
          <a:noFill/>
          <a:ln w="28575">
            <a:solidFill>
              <a:schemeClr val="bg2">
                <a:lumMod val="5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Oval 78"/>
          <p:cNvSpPr/>
          <p:nvPr/>
        </p:nvSpPr>
        <p:spPr>
          <a:xfrm>
            <a:off x="3526383" y="2051793"/>
            <a:ext cx="1667354" cy="1667354"/>
          </a:xfrm>
          <a:prstGeom prst="ellipse">
            <a:avLst/>
          </a:prstGeom>
          <a:noFill/>
          <a:ln w="28575">
            <a:solidFill>
              <a:schemeClr val="bg2">
                <a:lumMod val="5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Oval 79"/>
          <p:cNvSpPr/>
          <p:nvPr/>
        </p:nvSpPr>
        <p:spPr>
          <a:xfrm>
            <a:off x="5193019" y="2051793"/>
            <a:ext cx="1667354" cy="1667354"/>
          </a:xfrm>
          <a:prstGeom prst="ellipse">
            <a:avLst/>
          </a:prstGeom>
          <a:noFill/>
          <a:ln w="28575">
            <a:solidFill>
              <a:schemeClr val="bg2">
                <a:lumMod val="5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Arc 80"/>
          <p:cNvSpPr/>
          <p:nvPr/>
        </p:nvSpPr>
        <p:spPr>
          <a:xfrm>
            <a:off x="5193890" y="2052664"/>
            <a:ext cx="1665613" cy="1665613"/>
          </a:xfrm>
          <a:prstGeom prst="arc">
            <a:avLst>
              <a:gd name="adj1" fmla="val 10766207"/>
              <a:gd name="adj2" fmla="val 0"/>
            </a:avLst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" name="Oval 81"/>
          <p:cNvSpPr/>
          <p:nvPr/>
        </p:nvSpPr>
        <p:spPr>
          <a:xfrm>
            <a:off x="6860374" y="2051793"/>
            <a:ext cx="1667354" cy="1667354"/>
          </a:xfrm>
          <a:prstGeom prst="ellipse">
            <a:avLst/>
          </a:prstGeom>
          <a:noFill/>
          <a:ln w="28575">
            <a:solidFill>
              <a:schemeClr val="bg2">
                <a:lumMod val="5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" name="Arc 82"/>
          <p:cNvSpPr/>
          <p:nvPr/>
        </p:nvSpPr>
        <p:spPr>
          <a:xfrm rot="10800000">
            <a:off x="6861244" y="2052664"/>
            <a:ext cx="1665613" cy="1665613"/>
          </a:xfrm>
          <a:prstGeom prst="arc">
            <a:avLst>
              <a:gd name="adj1" fmla="val 10766207"/>
              <a:gd name="adj2" fmla="val 0"/>
            </a:avLst>
          </a:prstGeom>
          <a:ln w="285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Arc 115"/>
          <p:cNvSpPr/>
          <p:nvPr/>
        </p:nvSpPr>
        <p:spPr>
          <a:xfrm>
            <a:off x="1859899" y="2052664"/>
            <a:ext cx="1665613" cy="1665613"/>
          </a:xfrm>
          <a:prstGeom prst="arc">
            <a:avLst>
              <a:gd name="adj1" fmla="val 10766207"/>
              <a:gd name="adj2" fmla="val 0"/>
            </a:avLst>
          </a:prstGeom>
          <a:ln w="285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Arc 116"/>
          <p:cNvSpPr/>
          <p:nvPr/>
        </p:nvSpPr>
        <p:spPr>
          <a:xfrm rot="10800000">
            <a:off x="3527253" y="2052664"/>
            <a:ext cx="1665613" cy="1665613"/>
          </a:xfrm>
          <a:prstGeom prst="arc">
            <a:avLst>
              <a:gd name="adj1" fmla="val 10766207"/>
              <a:gd name="adj2" fmla="val 0"/>
            </a:avLst>
          </a:prstGeom>
          <a:ln w="2857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" name="Group 2"/>
          <p:cNvGrpSpPr/>
          <p:nvPr/>
        </p:nvGrpSpPr>
        <p:grpSpPr>
          <a:xfrm>
            <a:off x="1676037" y="3978807"/>
            <a:ext cx="2006291" cy="584505"/>
            <a:chOff x="1676037" y="3978807"/>
            <a:chExt cx="2006291" cy="584505"/>
          </a:xfrm>
        </p:grpSpPr>
        <p:sp>
          <p:nvSpPr>
            <p:cNvPr id="118" name="Rectangle 117"/>
            <p:cNvSpPr/>
            <p:nvPr/>
          </p:nvSpPr>
          <p:spPr>
            <a:xfrm>
              <a:off x="1676037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284327" y="3978807"/>
              <a:ext cx="81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rPr>
                <a:t>Location</a:t>
              </a:r>
              <a:endParaRPr lang="id-ID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19370" y="3978807"/>
            <a:ext cx="2006291" cy="584505"/>
            <a:chOff x="3319370" y="3978807"/>
            <a:chExt cx="2006291" cy="584505"/>
          </a:xfrm>
        </p:grpSpPr>
        <p:sp>
          <p:nvSpPr>
            <p:cNvPr id="120" name="Rectangle 119"/>
            <p:cNvSpPr/>
            <p:nvPr/>
          </p:nvSpPr>
          <p:spPr>
            <a:xfrm>
              <a:off x="3319370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939072" y="3978807"/>
              <a:ext cx="793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Website</a:t>
              </a:r>
              <a:endParaRPr lang="id-ID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78231" y="3978807"/>
            <a:ext cx="2006291" cy="584505"/>
            <a:chOff x="4978231" y="3978807"/>
            <a:chExt cx="2006291" cy="584505"/>
          </a:xfrm>
        </p:grpSpPr>
        <p:sp>
          <p:nvSpPr>
            <p:cNvPr id="122" name="Rectangle 121"/>
            <p:cNvSpPr/>
            <p:nvPr/>
          </p:nvSpPr>
          <p:spPr>
            <a:xfrm>
              <a:off x="4978231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696583" y="3978807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</a:rPr>
                <a:t>Email</a:t>
              </a:r>
              <a:endParaRPr lang="id-ID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44011" y="3978807"/>
            <a:ext cx="2006291" cy="584505"/>
            <a:chOff x="6744011" y="3978807"/>
            <a:chExt cx="2006291" cy="584505"/>
          </a:xfrm>
        </p:grpSpPr>
        <p:sp>
          <p:nvSpPr>
            <p:cNvPr id="124" name="Rectangle 123"/>
            <p:cNvSpPr/>
            <p:nvPr/>
          </p:nvSpPr>
          <p:spPr>
            <a:xfrm>
              <a:off x="6744011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118903" y="3978807"/>
              <a:ext cx="1283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</a:rPr>
                <a:t>Facebook Page</a:t>
              </a:r>
              <a:endParaRPr lang="id-ID" sz="1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5" name="Oval 154"/>
          <p:cNvSpPr/>
          <p:nvPr/>
        </p:nvSpPr>
        <p:spPr>
          <a:xfrm>
            <a:off x="8524430" y="2051793"/>
            <a:ext cx="1667354" cy="1667354"/>
          </a:xfrm>
          <a:prstGeom prst="ellipse">
            <a:avLst/>
          </a:prstGeom>
          <a:noFill/>
          <a:ln w="28575">
            <a:solidFill>
              <a:schemeClr val="bg2">
                <a:lumMod val="5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" name="Arc 155"/>
          <p:cNvSpPr/>
          <p:nvPr/>
        </p:nvSpPr>
        <p:spPr>
          <a:xfrm>
            <a:off x="8525301" y="2052664"/>
            <a:ext cx="1665613" cy="1665613"/>
          </a:xfrm>
          <a:prstGeom prst="arc">
            <a:avLst>
              <a:gd name="adj1" fmla="val 10766207"/>
              <a:gd name="adj2" fmla="val 0"/>
            </a:avLst>
          </a:prstGeom>
          <a:ln w="2857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7" name="Group 6"/>
          <p:cNvGrpSpPr/>
          <p:nvPr/>
        </p:nvGrpSpPr>
        <p:grpSpPr>
          <a:xfrm>
            <a:off x="8309642" y="3978807"/>
            <a:ext cx="2006291" cy="584505"/>
            <a:chOff x="8309642" y="3978807"/>
            <a:chExt cx="2006291" cy="584505"/>
          </a:xfrm>
        </p:grpSpPr>
        <p:sp>
          <p:nvSpPr>
            <p:cNvPr id="159" name="Rectangle 158"/>
            <p:cNvSpPr/>
            <p:nvPr/>
          </p:nvSpPr>
          <p:spPr>
            <a:xfrm>
              <a:off x="8309642" y="4263871"/>
              <a:ext cx="2006291" cy="299441"/>
            </a:xfrm>
            <a:prstGeom prst="rect">
              <a:avLst/>
            </a:prstGeom>
          </p:spPr>
          <p:txBody>
            <a:bodyPr wrap="square" lIns="243840" rIns="243840" bIns="60960">
              <a:spAutoFit/>
            </a:bodyPr>
            <a:lstStyle/>
            <a:p>
              <a:pPr algn="ctr">
                <a:lnSpc>
                  <a:spcPct val="89000"/>
                </a:lnSpc>
              </a:pPr>
              <a:r>
                <a:rPr lang="en-US" sz="1400" dirty="0">
                  <a:latin typeface="Calibri Light" panose="020F0302020204030204" pitchFamily="34" charset="0"/>
                </a:rPr>
                <a:t>Sample Text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996735" y="3978807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Phone</a:t>
              </a:r>
              <a:endParaRPr lang="id-ID" sz="1400" b="1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711355" y="2683843"/>
            <a:ext cx="630682" cy="393328"/>
            <a:chOff x="4424363" y="2541588"/>
            <a:chExt cx="295275" cy="184150"/>
          </a:xfrm>
          <a:solidFill>
            <a:schemeClr val="accent3"/>
          </a:solidFill>
        </p:grpSpPr>
        <p:sp>
          <p:nvSpPr>
            <p:cNvPr id="164" name="Freeform 108"/>
            <p:cNvSpPr>
              <a:spLocks/>
            </p:cNvSpPr>
            <p:nvPr/>
          </p:nvSpPr>
          <p:spPr bwMode="auto">
            <a:xfrm>
              <a:off x="4441825" y="2541588"/>
              <a:ext cx="263525" cy="1174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74"/>
                </a:cxn>
                <a:cxn ang="0">
                  <a:pos x="166" y="0"/>
                </a:cxn>
              </a:cxnLst>
              <a:rect l="0" t="0" r="r" b="b"/>
              <a:pathLst>
                <a:path w="166" h="74">
                  <a:moveTo>
                    <a:pt x="166" y="0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7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5" name="Freeform 109"/>
            <p:cNvSpPr>
              <a:spLocks/>
            </p:cNvSpPr>
            <p:nvPr/>
          </p:nvSpPr>
          <p:spPr bwMode="auto">
            <a:xfrm>
              <a:off x="4625975" y="2554288"/>
              <a:ext cx="93663" cy="1635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2"/>
                </a:cxn>
                <a:cxn ang="0">
                  <a:pos x="36" y="64"/>
                </a:cxn>
                <a:cxn ang="0">
                  <a:pos x="37" y="6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3"/>
                    <a:pt x="37" y="61"/>
                    <a:pt x="37" y="6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6" name="Freeform 110"/>
            <p:cNvSpPr>
              <a:spLocks/>
            </p:cNvSpPr>
            <p:nvPr/>
          </p:nvSpPr>
          <p:spPr bwMode="auto">
            <a:xfrm>
              <a:off x="4424363" y="2551113"/>
              <a:ext cx="93663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37" y="33"/>
                </a:cxn>
                <a:cxn ang="0">
                  <a:pos x="0" y="0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67" name="Freeform 111"/>
            <p:cNvSpPr>
              <a:spLocks/>
            </p:cNvSpPr>
            <p:nvPr/>
          </p:nvSpPr>
          <p:spPr bwMode="auto">
            <a:xfrm>
              <a:off x="4441825" y="2649538"/>
              <a:ext cx="258763" cy="76200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5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63" y="48"/>
                </a:cxn>
                <a:cxn ang="0">
                  <a:pos x="106" y="0"/>
                </a:cxn>
                <a:cxn ang="0">
                  <a:pos x="82" y="22"/>
                </a:cxn>
              </a:cxnLst>
              <a:rect l="0" t="0" r="r" b="b"/>
              <a:pathLst>
                <a:path w="163" h="48">
                  <a:moveTo>
                    <a:pt x="82" y="22"/>
                  </a:moveTo>
                  <a:lnTo>
                    <a:pt x="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63" y="48"/>
                  </a:lnTo>
                  <a:lnTo>
                    <a:pt x="106" y="0"/>
                  </a:lnTo>
                  <a:lnTo>
                    <a:pt x="8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68" name="Freeform 88"/>
          <p:cNvSpPr>
            <a:spLocks noEditPoints="1"/>
          </p:cNvSpPr>
          <p:nvPr/>
        </p:nvSpPr>
        <p:spPr bwMode="auto">
          <a:xfrm>
            <a:off x="9205242" y="2589499"/>
            <a:ext cx="308157" cy="524091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168"/>
          <p:cNvSpPr>
            <a:spLocks noEditPoints="1"/>
          </p:cNvSpPr>
          <p:nvPr/>
        </p:nvSpPr>
        <p:spPr bwMode="auto">
          <a:xfrm>
            <a:off x="2500706" y="2621703"/>
            <a:ext cx="383997" cy="575997"/>
          </a:xfrm>
          <a:custGeom>
            <a:avLst/>
            <a:gdLst>
              <a:gd name="T0" fmla="*/ 129931 w 39"/>
              <a:gd name="T1" fmla="*/ 89666 h 58"/>
              <a:gd name="T2" fmla="*/ 82062 w 39"/>
              <a:gd name="T3" fmla="*/ 189679 h 58"/>
              <a:gd name="T4" fmla="*/ 68385 w 39"/>
              <a:gd name="T5" fmla="*/ 200025 h 58"/>
              <a:gd name="T6" fmla="*/ 54708 w 39"/>
              <a:gd name="T7" fmla="*/ 189679 h 58"/>
              <a:gd name="T8" fmla="*/ 6838 w 39"/>
              <a:gd name="T9" fmla="*/ 89666 h 58"/>
              <a:gd name="T10" fmla="*/ 0 w 39"/>
              <a:gd name="T11" fmla="*/ 65525 h 58"/>
              <a:gd name="T12" fmla="*/ 68385 w 39"/>
              <a:gd name="T13" fmla="*/ 0 h 58"/>
              <a:gd name="T14" fmla="*/ 133350 w 39"/>
              <a:gd name="T15" fmla="*/ 65525 h 58"/>
              <a:gd name="T16" fmla="*/ 129931 w 39"/>
              <a:gd name="T17" fmla="*/ 89666 h 58"/>
              <a:gd name="T18" fmla="*/ 68385 w 39"/>
              <a:gd name="T19" fmla="*/ 31038 h 58"/>
              <a:gd name="T20" fmla="*/ 34192 w 39"/>
              <a:gd name="T21" fmla="*/ 65525 h 58"/>
              <a:gd name="T22" fmla="*/ 68385 w 39"/>
              <a:gd name="T23" fmla="*/ 100013 h 58"/>
              <a:gd name="T24" fmla="*/ 102577 w 39"/>
              <a:gd name="T25" fmla="*/ 65525 h 58"/>
              <a:gd name="T26" fmla="*/ 68385 w 39"/>
              <a:gd name="T27" fmla="*/ 3103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70" name="Freeform 42"/>
          <p:cNvSpPr>
            <a:spLocks noEditPoints="1"/>
          </p:cNvSpPr>
          <p:nvPr/>
        </p:nvSpPr>
        <p:spPr bwMode="auto">
          <a:xfrm>
            <a:off x="4086159" y="2681196"/>
            <a:ext cx="541891" cy="466439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71" name="Freeform 257"/>
          <p:cNvSpPr>
            <a:spLocks/>
          </p:cNvSpPr>
          <p:nvPr/>
        </p:nvSpPr>
        <p:spPr bwMode="auto">
          <a:xfrm>
            <a:off x="7517796" y="2625920"/>
            <a:ext cx="446738" cy="451251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50" name="Group 4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2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16" grpId="0" animBg="1"/>
      <p:bldP spid="117" grpId="0" animBg="1"/>
      <p:bldP spid="155" grpId="0" animBg="1"/>
      <p:bldP spid="156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29994" y="3743083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26359" y="3702867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00563" y="4727499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181980" y="4339165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35479" y="4271431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176549" y="3194050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26359" y="3234267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22724" y="3234267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33900" y="3215216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06988" y="3227916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592772" y="3274483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087021" y="3187700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09485" y="4671840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10624" y="4671840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06988" y="4671840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30863" y="4686656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39924" y="4682423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27878" y="2647950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24242" y="2647950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18491" y="2647950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10624" y="2647950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04872" y="2647950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586424" y="2637367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091253" y="2647950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20608" y="4197707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10624" y="4197707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06988" y="4197707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01237" y="4197707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093370" y="4197707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085555" y="2131483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579804" y="2131483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071937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566185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060434" y="2131483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52566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46814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20608" y="366218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10624" y="366218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09105" y="3668540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03353" y="3668540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099718" y="3687589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087672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584037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078285" y="1653116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568302" y="1653116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060434" y="1680634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586424" y="1640416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14530" y="1640416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43016" y="4694765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28801" y="4694765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14585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10949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575573" y="4667249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069821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564070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068899" y="4667249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563147" y="4667249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059512" y="4665132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49529" y="4667249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43776" y="4667249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47249" y="4161366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13988" y="4161366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29398" y="4184650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168085" y="4239683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666565" y="4246032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160814" y="4246032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21204" y="4246032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17569" y="4246032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654141" y="4246032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27227" y="4243916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17244" y="4243916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11492" y="4233332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02811" y="3657599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092827" y="365759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589191" y="3676650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083440" y="3676650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575573" y="3657599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069821" y="3657599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564070" y="3657599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056202" y="3657599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50450" y="3657599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44699" y="365759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43180" y="3657599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31080" y="3657599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15508" y="3147483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092827" y="3158066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589191" y="3147483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083440" y="3147483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575573" y="3230032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069821" y="3153832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564070" y="3153832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056202" y="3153832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50450" y="3153832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44699" y="3153832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36832" y="3153832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31080" y="3153832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02811" y="2658532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03408" y="2656416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597656" y="2656416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089788" y="2656416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584037" y="2656416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078285" y="2656416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564070" y="2641599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081596" y="2669116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50450" y="2641599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078557" y="2669116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45296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41661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02811" y="2135716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092827" y="2135716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589191" y="2135716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083440" y="2135716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575573" y="2135716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069821" y="2135716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564070" y="2135716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05620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5045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44699" y="2135716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3683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3108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02811" y="1627716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092827" y="1627716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589191" y="1627716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17298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11546" y="1627716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05795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597928" y="1627716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056202" y="1667932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50450" y="1667932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44699" y="1667932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36832" y="1667932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31080" y="1667932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grpSp>
        <p:nvGrpSpPr>
          <p:cNvPr id="139" name="Group 138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140" name="TextBox 139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chemeClr val="bg1"/>
                  </a:solidFill>
                  <a:latin typeface="Calibri" panose="020F0502020204030204" pitchFamily="34" charset="0"/>
                  <a:cs typeface="Lato Regular"/>
                </a:rPr>
                <a:t>CONTACT US!</a:t>
              </a:r>
              <a:endParaRPr lang="id-ID" sz="3200" b="1" kern="0" dirty="0">
                <a:solidFill>
                  <a:schemeClr val="bg1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143" name="Rectangle 142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810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08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50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585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accent2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THE DRIVE FOR FOOD SUSTAINABILITY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41" y="2204595"/>
            <a:ext cx="4359354" cy="3694538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167996" y="2024504"/>
            <a:ext cx="2224175" cy="877484"/>
            <a:chOff x="1234055" y="1224790"/>
            <a:chExt cx="2224175" cy="877484"/>
          </a:xfrm>
        </p:grpSpPr>
        <p:sp>
          <p:nvSpPr>
            <p:cNvPr id="87" name="TextBox 86"/>
            <p:cNvSpPr txBox="1"/>
            <p:nvPr/>
          </p:nvSpPr>
          <p:spPr>
            <a:xfrm>
              <a:off x="1272107" y="1224790"/>
              <a:ext cx="208535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EVERYDAY THERE ARE 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34055" y="1353178"/>
              <a:ext cx="222417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220,000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306113" y="1917608"/>
              <a:ext cx="208535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MORE MOUTHS TO FEED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250006" y="3509037"/>
            <a:ext cx="2142165" cy="1406976"/>
            <a:chOff x="1285324" y="1331911"/>
            <a:chExt cx="2142165" cy="1406976"/>
          </a:xfrm>
        </p:grpSpPr>
        <p:sp>
          <p:nvSpPr>
            <p:cNvPr id="97" name="TextBox 96"/>
            <p:cNvSpPr txBox="1"/>
            <p:nvPr/>
          </p:nvSpPr>
          <p:spPr>
            <a:xfrm>
              <a:off x="1285324" y="2369555"/>
              <a:ext cx="2142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SUFFER FROM CHRONIC MALNOURISHMENT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93794" y="1331911"/>
              <a:ext cx="1673459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805</a:t>
              </a:r>
            </a:p>
            <a:p>
              <a:pPr algn="ctr"/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Million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267642" y="1978658"/>
            <a:ext cx="1725226" cy="1294185"/>
            <a:chOff x="1378807" y="1479600"/>
            <a:chExt cx="1725226" cy="1294185"/>
          </a:xfrm>
        </p:grpSpPr>
        <p:sp>
          <p:nvSpPr>
            <p:cNvPr id="100" name="TextBox 99"/>
            <p:cNvSpPr txBox="1"/>
            <p:nvPr/>
          </p:nvSpPr>
          <p:spPr>
            <a:xfrm>
              <a:off x="1428079" y="2219787"/>
              <a:ext cx="131832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Of ALL FOOD PRODUCED IN USA IS WASTED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378807" y="1479600"/>
              <a:ext cx="172522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40%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175007" y="3434860"/>
            <a:ext cx="1673459" cy="1414029"/>
            <a:chOff x="1493794" y="1331911"/>
            <a:chExt cx="1673459" cy="1414029"/>
          </a:xfrm>
        </p:grpSpPr>
        <p:sp>
          <p:nvSpPr>
            <p:cNvPr id="103" name="TextBox 102"/>
            <p:cNvSpPr txBox="1"/>
            <p:nvPr/>
          </p:nvSpPr>
          <p:spPr>
            <a:xfrm>
              <a:off x="1616875" y="2376608"/>
              <a:ext cx="142729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US ORGANIC FOOD SALES, 2014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93794" y="1331911"/>
              <a:ext cx="1673459" cy="954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8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$39.1 </a:t>
              </a:r>
              <a:r>
                <a:rPr lang="en-US" sz="1400" b="1" cap="all" spc="27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Roboto Light"/>
                </a:rPr>
                <a:t>Billion</a:t>
              </a:r>
              <a:endParaRPr lang="en-US" sz="4800" b="1" cap="all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 flipH="1">
            <a:off x="3261745" y="2613634"/>
            <a:ext cx="1184087" cy="288354"/>
            <a:chOff x="7863168" y="3769856"/>
            <a:chExt cx="1149224" cy="683314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7863168" y="3769856"/>
              <a:ext cx="574612" cy="683314"/>
            </a:xfrm>
            <a:prstGeom prst="line">
              <a:avLst/>
            </a:prstGeom>
            <a:ln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8437780" y="3769856"/>
              <a:ext cx="574612" cy="0"/>
            </a:xfrm>
            <a:prstGeom prst="line">
              <a:avLst/>
            </a:prstGeom>
            <a:ln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 flipH="1">
            <a:off x="3109146" y="4043684"/>
            <a:ext cx="910031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106335" y="2672373"/>
            <a:ext cx="1184087" cy="288354"/>
            <a:chOff x="7863168" y="3769856"/>
            <a:chExt cx="1149224" cy="683314"/>
          </a:xfrm>
        </p:grpSpPr>
        <p:cxnSp>
          <p:nvCxnSpPr>
            <p:cNvPr id="112" name="Straight Connector 111"/>
            <p:cNvCxnSpPr/>
            <p:nvPr/>
          </p:nvCxnSpPr>
          <p:spPr>
            <a:xfrm flipV="1">
              <a:off x="7863168" y="3769856"/>
              <a:ext cx="574612" cy="683314"/>
            </a:xfrm>
            <a:prstGeom prst="line">
              <a:avLst/>
            </a:prstGeom>
            <a:ln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437780" y="3769856"/>
              <a:ext cx="574612" cy="0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>
            <a:off x="8264976" y="3940374"/>
            <a:ext cx="910031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24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THE CASE FOR BANGLADESH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15292" y="1972188"/>
            <a:ext cx="3549651" cy="3546475"/>
            <a:chOff x="4321175" y="2088890"/>
            <a:chExt cx="3549651" cy="3546475"/>
          </a:xfrm>
        </p:grpSpPr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4321175" y="2138103"/>
              <a:ext cx="1868488" cy="1778000"/>
            </a:xfrm>
            <a:custGeom>
              <a:avLst/>
              <a:gdLst>
                <a:gd name="T0" fmla="*/ 497 w 497"/>
                <a:gd name="T1" fmla="*/ 134 h 473"/>
                <a:gd name="T2" fmla="*/ 408 w 497"/>
                <a:gd name="T3" fmla="*/ 225 h 473"/>
                <a:gd name="T4" fmla="*/ 230 w 497"/>
                <a:gd name="T5" fmla="*/ 440 h 473"/>
                <a:gd name="T6" fmla="*/ 130 w 497"/>
                <a:gd name="T7" fmla="*/ 342 h 473"/>
                <a:gd name="T8" fmla="*/ 0 w 497"/>
                <a:gd name="T9" fmla="*/ 473 h 473"/>
                <a:gd name="T10" fmla="*/ 0 w 497"/>
                <a:gd name="T11" fmla="*/ 459 h 473"/>
                <a:gd name="T12" fmla="*/ 361 w 497"/>
                <a:gd name="T13" fmla="*/ 0 h 473"/>
                <a:gd name="T14" fmla="*/ 497 w 497"/>
                <a:gd name="T15" fmla="*/ 13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473">
                  <a:moveTo>
                    <a:pt x="497" y="134"/>
                  </a:moveTo>
                  <a:cubicBezTo>
                    <a:pt x="408" y="225"/>
                    <a:pt x="408" y="225"/>
                    <a:pt x="408" y="225"/>
                  </a:cubicBezTo>
                  <a:cubicBezTo>
                    <a:pt x="311" y="252"/>
                    <a:pt x="238" y="337"/>
                    <a:pt x="230" y="440"/>
                  </a:cubicBezTo>
                  <a:cubicBezTo>
                    <a:pt x="130" y="342"/>
                    <a:pt x="130" y="342"/>
                    <a:pt x="130" y="34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68"/>
                    <a:pt x="0" y="463"/>
                    <a:pt x="0" y="459"/>
                  </a:cubicBezTo>
                  <a:cubicBezTo>
                    <a:pt x="0" y="236"/>
                    <a:pt x="154" y="50"/>
                    <a:pt x="361" y="0"/>
                  </a:cubicBezTo>
                  <a:lnTo>
                    <a:pt x="497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j-lt"/>
              </a:endParaRPr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5997575" y="2088890"/>
              <a:ext cx="1836738" cy="1898650"/>
            </a:xfrm>
            <a:custGeom>
              <a:avLst/>
              <a:gdLst>
                <a:gd name="T0" fmla="*/ 488 w 488"/>
                <a:gd name="T1" fmla="*/ 376 h 505"/>
                <a:gd name="T2" fmla="*/ 360 w 488"/>
                <a:gd name="T3" fmla="*/ 505 h 505"/>
                <a:gd name="T4" fmla="*/ 259 w 488"/>
                <a:gd name="T5" fmla="*/ 406 h 505"/>
                <a:gd name="T6" fmla="*/ 63 w 488"/>
                <a:gd name="T7" fmla="*/ 232 h 505"/>
                <a:gd name="T8" fmla="*/ 148 w 488"/>
                <a:gd name="T9" fmla="*/ 146 h 505"/>
                <a:gd name="T10" fmla="*/ 0 w 488"/>
                <a:gd name="T11" fmla="*/ 1 h 505"/>
                <a:gd name="T12" fmla="*/ 26 w 488"/>
                <a:gd name="T13" fmla="*/ 0 h 505"/>
                <a:gd name="T14" fmla="*/ 488 w 488"/>
                <a:gd name="T15" fmla="*/ 37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505">
                  <a:moveTo>
                    <a:pt x="488" y="376"/>
                  </a:moveTo>
                  <a:cubicBezTo>
                    <a:pt x="360" y="505"/>
                    <a:pt x="360" y="505"/>
                    <a:pt x="360" y="505"/>
                  </a:cubicBezTo>
                  <a:cubicBezTo>
                    <a:pt x="259" y="406"/>
                    <a:pt x="259" y="406"/>
                    <a:pt x="259" y="406"/>
                  </a:cubicBezTo>
                  <a:cubicBezTo>
                    <a:pt x="234" y="316"/>
                    <a:pt x="158" y="247"/>
                    <a:pt x="63" y="232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4" y="0"/>
                    <a:pt x="444" y="161"/>
                    <a:pt x="488" y="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j-lt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4362450" y="3784340"/>
              <a:ext cx="1804988" cy="1851025"/>
            </a:xfrm>
            <a:custGeom>
              <a:avLst/>
              <a:gdLst>
                <a:gd name="T0" fmla="*/ 480 w 480"/>
                <a:gd name="T1" fmla="*/ 492 h 492"/>
                <a:gd name="T2" fmla="*/ 461 w 480"/>
                <a:gd name="T3" fmla="*/ 492 h 492"/>
                <a:gd name="T4" fmla="*/ 0 w 480"/>
                <a:gd name="T5" fmla="*/ 122 h 492"/>
                <a:gd name="T6" fmla="*/ 120 w 480"/>
                <a:gd name="T7" fmla="*/ 0 h 492"/>
                <a:gd name="T8" fmla="*/ 239 w 480"/>
                <a:gd name="T9" fmla="*/ 118 h 492"/>
                <a:gd name="T10" fmla="*/ 424 w 480"/>
                <a:gd name="T11" fmla="*/ 260 h 492"/>
                <a:gd name="T12" fmla="*/ 335 w 480"/>
                <a:gd name="T13" fmla="*/ 350 h 492"/>
                <a:gd name="T14" fmla="*/ 480 w 480"/>
                <a:gd name="T1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92">
                  <a:moveTo>
                    <a:pt x="480" y="492"/>
                  </a:moveTo>
                  <a:cubicBezTo>
                    <a:pt x="474" y="492"/>
                    <a:pt x="467" y="492"/>
                    <a:pt x="461" y="492"/>
                  </a:cubicBezTo>
                  <a:cubicBezTo>
                    <a:pt x="235" y="492"/>
                    <a:pt x="46" y="334"/>
                    <a:pt x="0" y="12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71" y="192"/>
                    <a:pt x="341" y="247"/>
                    <a:pt x="424" y="260"/>
                  </a:cubicBezTo>
                  <a:cubicBezTo>
                    <a:pt x="335" y="350"/>
                    <a:pt x="335" y="350"/>
                    <a:pt x="335" y="350"/>
                  </a:cubicBezTo>
                  <a:lnTo>
                    <a:pt x="480" y="4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j-lt"/>
              </a:endParaRPr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5986463" y="3830378"/>
              <a:ext cx="1884363" cy="1763713"/>
            </a:xfrm>
            <a:custGeom>
              <a:avLst/>
              <a:gdLst>
                <a:gd name="T0" fmla="*/ 501 w 501"/>
                <a:gd name="T1" fmla="*/ 9 h 469"/>
                <a:gd name="T2" fmla="*/ 134 w 501"/>
                <a:gd name="T3" fmla="*/ 469 h 469"/>
                <a:gd name="T4" fmla="*/ 0 w 501"/>
                <a:gd name="T5" fmla="*/ 337 h 469"/>
                <a:gd name="T6" fmla="*/ 93 w 501"/>
                <a:gd name="T7" fmla="*/ 242 h 469"/>
                <a:gd name="T8" fmla="*/ 93 w 501"/>
                <a:gd name="T9" fmla="*/ 242 h 469"/>
                <a:gd name="T10" fmla="*/ 269 w 501"/>
                <a:gd name="T11" fmla="*/ 45 h 469"/>
                <a:gd name="T12" fmla="*/ 364 w 501"/>
                <a:gd name="T13" fmla="*/ 139 h 469"/>
                <a:gd name="T14" fmla="*/ 501 w 501"/>
                <a:gd name="T15" fmla="*/ 0 h 469"/>
                <a:gd name="T16" fmla="*/ 501 w 501"/>
                <a:gd name="T17" fmla="*/ 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" h="469">
                  <a:moveTo>
                    <a:pt x="501" y="9"/>
                  </a:moveTo>
                  <a:cubicBezTo>
                    <a:pt x="501" y="233"/>
                    <a:pt x="344" y="421"/>
                    <a:pt x="134" y="469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184" y="217"/>
                    <a:pt x="254" y="140"/>
                    <a:pt x="269" y="45"/>
                  </a:cubicBezTo>
                  <a:cubicBezTo>
                    <a:pt x="364" y="139"/>
                    <a:pt x="364" y="139"/>
                    <a:pt x="364" y="139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3"/>
                    <a:pt x="501" y="6"/>
                    <a:pt x="50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68653" y="3019808"/>
            <a:ext cx="1398248" cy="1409252"/>
            <a:chOff x="5368653" y="3019808"/>
            <a:chExt cx="1398248" cy="1409252"/>
          </a:xfrm>
        </p:grpSpPr>
        <p:sp>
          <p:nvSpPr>
            <p:cNvPr id="3" name="Oval 2"/>
            <p:cNvSpPr/>
            <p:nvPr/>
          </p:nvSpPr>
          <p:spPr>
            <a:xfrm>
              <a:off x="5368653" y="3019808"/>
              <a:ext cx="1398248" cy="14092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634" y="3283626"/>
              <a:ext cx="647966" cy="90204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379705" y="1800291"/>
            <a:ext cx="2112606" cy="1455257"/>
            <a:chOff x="1052322" y="1495504"/>
            <a:chExt cx="1443557" cy="1455257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>
              <a:off x="1259599" y="1495504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8th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2322" y="2365986"/>
              <a:ext cx="14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LARGEST POPULATION IN THE WORLD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21688" y="3746244"/>
            <a:ext cx="1994011" cy="1695665"/>
            <a:chOff x="1637473" y="602070"/>
            <a:chExt cx="1362520" cy="1695665"/>
          </a:xfrm>
        </p:grpSpPr>
        <p:sp>
          <p:nvSpPr>
            <p:cNvPr id="50" name="Title 1"/>
            <p:cNvSpPr txBox="1">
              <a:spLocks/>
            </p:cNvSpPr>
            <p:nvPr/>
          </p:nvSpPr>
          <p:spPr>
            <a:xfrm>
              <a:off x="1780799" y="602070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70%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637473" y="1466738"/>
              <a:ext cx="13625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FOOD IN BANGLADESH IS ADULTERATED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728066" y="1800291"/>
            <a:ext cx="2261528" cy="1701479"/>
            <a:chOff x="709366" y="1480830"/>
            <a:chExt cx="1545315" cy="1701479"/>
          </a:xfrm>
        </p:grpSpPr>
        <p:sp>
          <p:nvSpPr>
            <p:cNvPr id="53" name="Title 1"/>
            <p:cNvSpPr txBox="1">
              <a:spLocks/>
            </p:cNvSpPr>
            <p:nvPr/>
          </p:nvSpPr>
          <p:spPr>
            <a:xfrm>
              <a:off x="749514" y="1480830"/>
              <a:ext cx="1488464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16.8%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9366" y="2351312"/>
              <a:ext cx="15453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THE POPULATION WAS UNDERNOURISHED IN 2010-2012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739497" y="3727357"/>
            <a:ext cx="2093208" cy="1566847"/>
            <a:chOff x="1854391" y="737751"/>
            <a:chExt cx="1430302" cy="1566847"/>
          </a:xfrm>
        </p:grpSpPr>
        <p:sp>
          <p:nvSpPr>
            <p:cNvPr id="56" name="Title 1"/>
            <p:cNvSpPr txBox="1">
              <a:spLocks/>
            </p:cNvSpPr>
            <p:nvPr/>
          </p:nvSpPr>
          <p:spPr>
            <a:xfrm>
              <a:off x="1886728" y="1014058"/>
              <a:ext cx="1333023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36%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54391" y="1966044"/>
              <a:ext cx="1397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ARE CHILDREN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86729" y="737751"/>
              <a:ext cx="13979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THESE,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4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FOODTECH IN BANGLADESH: CURRENT SCENARIO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1354" y="2698374"/>
            <a:ext cx="1517660" cy="1402701"/>
            <a:chOff x="3291354" y="2698374"/>
            <a:chExt cx="1517660" cy="1402701"/>
          </a:xfrm>
        </p:grpSpPr>
        <p:sp>
          <p:nvSpPr>
            <p:cNvPr id="31" name="Rectangle 30"/>
            <p:cNvSpPr/>
            <p:nvPr/>
          </p:nvSpPr>
          <p:spPr>
            <a:xfrm rot="2700000">
              <a:off x="3348832" y="2698374"/>
              <a:ext cx="1402701" cy="14027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1354" y="3215057"/>
              <a:ext cx="1517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Competitor 1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51953" y="3750700"/>
            <a:ext cx="1517660" cy="1402701"/>
            <a:chOff x="4351953" y="3750700"/>
            <a:chExt cx="1517660" cy="1402701"/>
          </a:xfrm>
        </p:grpSpPr>
        <p:sp>
          <p:nvSpPr>
            <p:cNvPr id="32" name="Rectangle 31"/>
            <p:cNvSpPr/>
            <p:nvPr/>
          </p:nvSpPr>
          <p:spPr>
            <a:xfrm rot="2700000">
              <a:off x="4409433" y="3750700"/>
              <a:ext cx="1402701" cy="14027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51953" y="4298164"/>
              <a:ext cx="1517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Competitor 2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45285" y="2698374"/>
            <a:ext cx="1517660" cy="1402701"/>
            <a:chOff x="5445285" y="2698374"/>
            <a:chExt cx="1517660" cy="1402701"/>
          </a:xfrm>
        </p:grpSpPr>
        <p:sp>
          <p:nvSpPr>
            <p:cNvPr id="33" name="Rectangle 32"/>
            <p:cNvSpPr/>
            <p:nvPr/>
          </p:nvSpPr>
          <p:spPr>
            <a:xfrm rot="2700000">
              <a:off x="5502765" y="2698374"/>
              <a:ext cx="1402701" cy="14027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45285" y="3230446"/>
              <a:ext cx="1517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Competitor 3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45308" y="3750700"/>
            <a:ext cx="1517660" cy="1402701"/>
            <a:chOff x="6545308" y="3750700"/>
            <a:chExt cx="1517660" cy="1402701"/>
          </a:xfrm>
        </p:grpSpPr>
        <p:sp>
          <p:nvSpPr>
            <p:cNvPr id="36" name="Rectangle 35"/>
            <p:cNvSpPr/>
            <p:nvPr/>
          </p:nvSpPr>
          <p:spPr>
            <a:xfrm rot="2700000">
              <a:off x="6611447" y="3750700"/>
              <a:ext cx="1402701" cy="14027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545308" y="4248334"/>
              <a:ext cx="1517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Competitor 4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47299" y="2698373"/>
            <a:ext cx="1517660" cy="1402701"/>
            <a:chOff x="7647299" y="2698373"/>
            <a:chExt cx="1517660" cy="1402701"/>
          </a:xfrm>
        </p:grpSpPr>
        <p:sp>
          <p:nvSpPr>
            <p:cNvPr id="38" name="Rectangle 37"/>
            <p:cNvSpPr/>
            <p:nvPr/>
          </p:nvSpPr>
          <p:spPr>
            <a:xfrm rot="2700000">
              <a:off x="7704779" y="2698373"/>
              <a:ext cx="1402701" cy="14027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47299" y="3234205"/>
              <a:ext cx="1517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Calibri" panose="020F0502020204030204" pitchFamily="34" charset="0"/>
                  <a:cs typeface="Roboto Light"/>
                </a:rPr>
                <a:t>Competitor 5</a:t>
              </a:r>
              <a:endParaRPr lang="en-US" sz="5400" b="1" cap="all" spc="27" dirty="0">
                <a:solidFill>
                  <a:schemeClr val="bg1"/>
                </a:solidFill>
                <a:latin typeface="Calibri" panose="020F0502020204030204" pitchFamily="34" charset="0"/>
                <a:cs typeface="Roboto Light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191330" y="3818165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82453" y="4974686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36386" y="2052087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38400" y="4970333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048555" y="3818165"/>
            <a:ext cx="11354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spc="27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Roboto Light"/>
              </a:rPr>
              <a:t>Sample Text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393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THE PROBLEMS WE SEEK TO ADDRESS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 bwMode="auto">
          <a:xfrm>
            <a:off x="4903237" y="1816569"/>
            <a:ext cx="2649838" cy="4368561"/>
            <a:chOff x="1364" y="1308"/>
            <a:chExt cx="1625" cy="2679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951" y="3873"/>
              <a:ext cx="437" cy="114"/>
            </a:xfrm>
            <a:custGeom>
              <a:avLst/>
              <a:gdLst>
                <a:gd name="T0" fmla="*/ 339 w 339"/>
                <a:gd name="T1" fmla="*/ 45 h 89"/>
                <a:gd name="T2" fmla="*/ 291 w 339"/>
                <a:gd name="T3" fmla="*/ 89 h 89"/>
                <a:gd name="T4" fmla="*/ 48 w 339"/>
                <a:gd name="T5" fmla="*/ 89 h 89"/>
                <a:gd name="T6" fmla="*/ 0 w 339"/>
                <a:gd name="T7" fmla="*/ 45 h 89"/>
                <a:gd name="T8" fmla="*/ 0 w 339"/>
                <a:gd name="T9" fmla="*/ 45 h 89"/>
                <a:gd name="T10" fmla="*/ 48 w 339"/>
                <a:gd name="T11" fmla="*/ 0 h 89"/>
                <a:gd name="T12" fmla="*/ 291 w 339"/>
                <a:gd name="T13" fmla="*/ 0 h 89"/>
                <a:gd name="T14" fmla="*/ 339 w 339"/>
                <a:gd name="T15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846" y="3829"/>
              <a:ext cx="647" cy="97"/>
            </a:xfrm>
            <a:custGeom>
              <a:avLst/>
              <a:gdLst>
                <a:gd name="T0" fmla="*/ 68 w 503"/>
                <a:gd name="T1" fmla="*/ 75 h 75"/>
                <a:gd name="T2" fmla="*/ 434 w 503"/>
                <a:gd name="T3" fmla="*/ 75 h 75"/>
                <a:gd name="T4" fmla="*/ 464 w 503"/>
                <a:gd name="T5" fmla="*/ 45 h 75"/>
                <a:gd name="T6" fmla="*/ 503 w 503"/>
                <a:gd name="T7" fmla="*/ 0 h 75"/>
                <a:gd name="T8" fmla="*/ 0 w 503"/>
                <a:gd name="T9" fmla="*/ 0 h 75"/>
                <a:gd name="T10" fmla="*/ 3 w 503"/>
                <a:gd name="T11" fmla="*/ 6 h 75"/>
                <a:gd name="T12" fmla="*/ 68 w 503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824" y="3511"/>
              <a:ext cx="695" cy="66"/>
            </a:xfrm>
            <a:custGeom>
              <a:avLst/>
              <a:gdLst>
                <a:gd name="T0" fmla="*/ 540 w 540"/>
                <a:gd name="T1" fmla="*/ 25 h 51"/>
                <a:gd name="T2" fmla="*/ 517 w 540"/>
                <a:gd name="T3" fmla="*/ 51 h 51"/>
                <a:gd name="T4" fmla="*/ 23 w 540"/>
                <a:gd name="T5" fmla="*/ 51 h 51"/>
                <a:gd name="T6" fmla="*/ 0 w 540"/>
                <a:gd name="T7" fmla="*/ 25 h 51"/>
                <a:gd name="T8" fmla="*/ 0 w 540"/>
                <a:gd name="T9" fmla="*/ 25 h 51"/>
                <a:gd name="T10" fmla="*/ 23 w 540"/>
                <a:gd name="T11" fmla="*/ 0 h 51"/>
                <a:gd name="T12" fmla="*/ 517 w 540"/>
                <a:gd name="T13" fmla="*/ 0 h 51"/>
                <a:gd name="T14" fmla="*/ 540 w 540"/>
                <a:gd name="T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824" y="3608"/>
              <a:ext cx="695" cy="67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824" y="3705"/>
              <a:ext cx="695" cy="67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1824" y="3793"/>
              <a:ext cx="688" cy="41"/>
            </a:xfrm>
            <a:custGeom>
              <a:avLst/>
              <a:gdLst>
                <a:gd name="T0" fmla="*/ 535 w 535"/>
                <a:gd name="T1" fmla="*/ 16 h 32"/>
                <a:gd name="T2" fmla="*/ 513 w 535"/>
                <a:gd name="T3" fmla="*/ 32 h 32"/>
                <a:gd name="T4" fmla="*/ 23 w 535"/>
                <a:gd name="T5" fmla="*/ 32 h 32"/>
                <a:gd name="T6" fmla="*/ 0 w 535"/>
                <a:gd name="T7" fmla="*/ 16 h 32"/>
                <a:gd name="T8" fmla="*/ 0 w 535"/>
                <a:gd name="T9" fmla="*/ 16 h 32"/>
                <a:gd name="T10" fmla="*/ 23 w 535"/>
                <a:gd name="T11" fmla="*/ 0 h 32"/>
                <a:gd name="T12" fmla="*/ 513 w 535"/>
                <a:gd name="T13" fmla="*/ 0 h 32"/>
                <a:gd name="T14" fmla="*/ 535 w 535"/>
                <a:gd name="T1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1818" y="3413"/>
              <a:ext cx="706" cy="67"/>
            </a:xfrm>
            <a:custGeom>
              <a:avLst/>
              <a:gdLst>
                <a:gd name="T0" fmla="*/ 548 w 548"/>
                <a:gd name="T1" fmla="*/ 26 h 52"/>
                <a:gd name="T2" fmla="*/ 524 w 548"/>
                <a:gd name="T3" fmla="*/ 52 h 52"/>
                <a:gd name="T4" fmla="*/ 23 w 548"/>
                <a:gd name="T5" fmla="*/ 52 h 52"/>
                <a:gd name="T6" fmla="*/ 0 w 548"/>
                <a:gd name="T7" fmla="*/ 26 h 52"/>
                <a:gd name="T8" fmla="*/ 0 w 548"/>
                <a:gd name="T9" fmla="*/ 26 h 52"/>
                <a:gd name="T10" fmla="*/ 23 w 548"/>
                <a:gd name="T11" fmla="*/ 0 h 52"/>
                <a:gd name="T12" fmla="*/ 524 w 548"/>
                <a:gd name="T13" fmla="*/ 0 h 52"/>
                <a:gd name="T14" fmla="*/ 548 w 548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1916" y="1308"/>
              <a:ext cx="1073" cy="678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  <a:gd name="T8" fmla="*/ 0 w 1073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1916" y="1308"/>
              <a:ext cx="1073" cy="678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1364" y="1862"/>
              <a:ext cx="1625" cy="478"/>
            </a:xfrm>
            <a:custGeom>
              <a:avLst/>
              <a:gdLst>
                <a:gd name="T0" fmla="*/ 0 w 1625"/>
                <a:gd name="T1" fmla="*/ 0 h 478"/>
                <a:gd name="T2" fmla="*/ 1625 w 1625"/>
                <a:gd name="T3" fmla="*/ 204 h 478"/>
                <a:gd name="T4" fmla="*/ 1608 w 1625"/>
                <a:gd name="T5" fmla="*/ 426 h 478"/>
                <a:gd name="T6" fmla="*/ 0 w 1625"/>
                <a:gd name="T7" fmla="*/ 478 h 478"/>
                <a:gd name="T8" fmla="*/ 0 w 1625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478">
                  <a:moveTo>
                    <a:pt x="0" y="0"/>
                  </a:moveTo>
                  <a:lnTo>
                    <a:pt x="1625" y="204"/>
                  </a:lnTo>
                  <a:lnTo>
                    <a:pt x="1608" y="426"/>
                  </a:lnTo>
                  <a:lnTo>
                    <a:pt x="0" y="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1489" y="1546"/>
              <a:ext cx="1500" cy="1180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  <a:gd name="T8" fmla="*/ 1295 w 1500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1489" y="1546"/>
              <a:ext cx="1500" cy="1180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1489" y="2623"/>
              <a:ext cx="1208" cy="483"/>
            </a:xfrm>
            <a:custGeom>
              <a:avLst/>
              <a:gdLst>
                <a:gd name="T0" fmla="*/ 0 w 1208"/>
                <a:gd name="T1" fmla="*/ 0 h 483"/>
                <a:gd name="T2" fmla="*/ 1208 w 1208"/>
                <a:gd name="T3" fmla="*/ 258 h 483"/>
                <a:gd name="T4" fmla="*/ 1138 w 1208"/>
                <a:gd name="T5" fmla="*/ 483 h 483"/>
                <a:gd name="T6" fmla="*/ 57 w 1208"/>
                <a:gd name="T7" fmla="*/ 103 h 483"/>
                <a:gd name="T8" fmla="*/ 0 w 1208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483">
                  <a:moveTo>
                    <a:pt x="0" y="0"/>
                  </a:moveTo>
                  <a:lnTo>
                    <a:pt x="1208" y="258"/>
                  </a:lnTo>
                  <a:lnTo>
                    <a:pt x="1138" y="483"/>
                  </a:lnTo>
                  <a:lnTo>
                    <a:pt x="57" y="1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1655" y="2066"/>
              <a:ext cx="1334" cy="972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  <a:gd name="T8" fmla="*/ 1334 w 1334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1655" y="2066"/>
              <a:ext cx="1334" cy="972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1655" y="2926"/>
              <a:ext cx="913" cy="426"/>
            </a:xfrm>
            <a:custGeom>
              <a:avLst/>
              <a:gdLst>
                <a:gd name="T0" fmla="*/ 0 w 913"/>
                <a:gd name="T1" fmla="*/ 0 h 426"/>
                <a:gd name="T2" fmla="*/ 913 w 913"/>
                <a:gd name="T3" fmla="*/ 361 h 426"/>
                <a:gd name="T4" fmla="*/ 864 w 913"/>
                <a:gd name="T5" fmla="*/ 426 h 426"/>
                <a:gd name="T6" fmla="*/ 31 w 913"/>
                <a:gd name="T7" fmla="*/ 112 h 426"/>
                <a:gd name="T8" fmla="*/ 0 w 913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426">
                  <a:moveTo>
                    <a:pt x="0" y="0"/>
                  </a:moveTo>
                  <a:lnTo>
                    <a:pt x="913" y="361"/>
                  </a:lnTo>
                  <a:lnTo>
                    <a:pt x="864" y="426"/>
                  </a:lnTo>
                  <a:lnTo>
                    <a:pt x="31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1364" y="1308"/>
              <a:ext cx="953" cy="1032"/>
            </a:xfrm>
            <a:custGeom>
              <a:avLst/>
              <a:gdLst>
                <a:gd name="T0" fmla="*/ 552 w 953"/>
                <a:gd name="T1" fmla="*/ 0 h 1032"/>
                <a:gd name="T2" fmla="*/ 0 w 953"/>
                <a:gd name="T3" fmla="*/ 554 h 1032"/>
                <a:gd name="T4" fmla="*/ 0 w 953"/>
                <a:gd name="T5" fmla="*/ 1032 h 1032"/>
                <a:gd name="T6" fmla="*/ 953 w 953"/>
                <a:gd name="T7" fmla="*/ 0 h 1032"/>
                <a:gd name="T8" fmla="*/ 552 w 9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1032">
                  <a:moveTo>
                    <a:pt x="552" y="0"/>
                  </a:moveTo>
                  <a:lnTo>
                    <a:pt x="0" y="554"/>
                  </a:lnTo>
                  <a:lnTo>
                    <a:pt x="0" y="1032"/>
                  </a:lnTo>
                  <a:lnTo>
                    <a:pt x="953" y="0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1776" y="2881"/>
              <a:ext cx="921" cy="471"/>
            </a:xfrm>
            <a:custGeom>
              <a:avLst/>
              <a:gdLst>
                <a:gd name="T0" fmla="*/ 58 w 921"/>
                <a:gd name="T1" fmla="*/ 471 h 471"/>
                <a:gd name="T2" fmla="*/ 851 w 921"/>
                <a:gd name="T3" fmla="*/ 225 h 471"/>
                <a:gd name="T4" fmla="*/ 921 w 921"/>
                <a:gd name="T5" fmla="*/ 0 h 471"/>
                <a:gd name="T6" fmla="*/ 0 w 921"/>
                <a:gd name="T7" fmla="*/ 415 h 471"/>
                <a:gd name="T8" fmla="*/ 58 w 92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71">
                  <a:moveTo>
                    <a:pt x="58" y="471"/>
                  </a:moveTo>
                  <a:lnTo>
                    <a:pt x="851" y="225"/>
                  </a:lnTo>
                  <a:lnTo>
                    <a:pt x="921" y="0"/>
                  </a:lnTo>
                  <a:lnTo>
                    <a:pt x="0" y="415"/>
                  </a:lnTo>
                  <a:lnTo>
                    <a:pt x="58" y="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1776" y="3287"/>
              <a:ext cx="792" cy="65"/>
            </a:xfrm>
            <a:custGeom>
              <a:avLst/>
              <a:gdLst>
                <a:gd name="T0" fmla="*/ 0 w 792"/>
                <a:gd name="T1" fmla="*/ 9 h 65"/>
                <a:gd name="T2" fmla="*/ 792 w 792"/>
                <a:gd name="T3" fmla="*/ 0 h 65"/>
                <a:gd name="T4" fmla="*/ 743 w 792"/>
                <a:gd name="T5" fmla="*/ 65 h 65"/>
                <a:gd name="T6" fmla="*/ 58 w 792"/>
                <a:gd name="T7" fmla="*/ 65 h 65"/>
                <a:gd name="T8" fmla="*/ 0 w 792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65">
                  <a:moveTo>
                    <a:pt x="0" y="9"/>
                  </a:moveTo>
                  <a:lnTo>
                    <a:pt x="792" y="0"/>
                  </a:lnTo>
                  <a:lnTo>
                    <a:pt x="743" y="65"/>
                  </a:lnTo>
                  <a:lnTo>
                    <a:pt x="58" y="6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id-ID" sz="1463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12707" y="2360385"/>
            <a:ext cx="2781992" cy="642011"/>
            <a:chOff x="1412707" y="2360385"/>
            <a:chExt cx="2781992" cy="642011"/>
          </a:xfrm>
        </p:grpSpPr>
        <p:sp>
          <p:nvSpPr>
            <p:cNvPr id="56" name="Teardrop 55"/>
            <p:cNvSpPr/>
            <p:nvPr/>
          </p:nvSpPr>
          <p:spPr>
            <a:xfrm>
              <a:off x="1412707" y="2426396"/>
              <a:ext cx="576000" cy="5760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101926" y="2360385"/>
              <a:ext cx="2092773" cy="546187"/>
              <a:chOff x="2101926" y="2360385"/>
              <a:chExt cx="2092773" cy="54618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101926" y="2360385"/>
                <a:ext cx="11781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Lato Regular"/>
                  </a:rPr>
                  <a:t>PROBLEM 1</a:t>
                </a:r>
                <a:endParaRPr lang="id-ID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101926" y="2629573"/>
                <a:ext cx="2092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  <a:endParaRPr lang="en-US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12707" y="3109689"/>
            <a:ext cx="2800076" cy="639663"/>
            <a:chOff x="1412707" y="3109689"/>
            <a:chExt cx="2800076" cy="639663"/>
          </a:xfrm>
        </p:grpSpPr>
        <p:sp>
          <p:nvSpPr>
            <p:cNvPr id="57" name="Teardrop 56"/>
            <p:cNvSpPr/>
            <p:nvPr/>
          </p:nvSpPr>
          <p:spPr>
            <a:xfrm>
              <a:off x="1412707" y="3173352"/>
              <a:ext cx="576000" cy="576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120010" y="3109689"/>
              <a:ext cx="2092773" cy="546187"/>
              <a:chOff x="2101926" y="2360385"/>
              <a:chExt cx="2092773" cy="546187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2101926" y="2360385"/>
                <a:ext cx="11781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PROBLEM 2</a:t>
                </a:r>
                <a:endParaRPr lang="id-ID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101926" y="2629573"/>
                <a:ext cx="2092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  <a:endParaRPr lang="en-US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418803" y="3858993"/>
            <a:ext cx="2812064" cy="664209"/>
            <a:chOff x="1418803" y="3858993"/>
            <a:chExt cx="2812064" cy="664209"/>
          </a:xfrm>
        </p:grpSpPr>
        <p:sp>
          <p:nvSpPr>
            <p:cNvPr id="61" name="Teardrop 60"/>
            <p:cNvSpPr/>
            <p:nvPr/>
          </p:nvSpPr>
          <p:spPr>
            <a:xfrm>
              <a:off x="1418803" y="3947202"/>
              <a:ext cx="576000" cy="57600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138094" y="3858993"/>
              <a:ext cx="2092773" cy="546187"/>
              <a:chOff x="2101926" y="2360385"/>
              <a:chExt cx="2092773" cy="546187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2101926" y="2360385"/>
                <a:ext cx="11781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4"/>
                    </a:solidFill>
                    <a:latin typeface="Calibri" panose="020F0502020204030204" pitchFamily="34" charset="0"/>
                    <a:cs typeface="Lato Regular"/>
                  </a:rPr>
                  <a:t>PROBLEM 3</a:t>
                </a:r>
                <a:endParaRPr lang="id-ID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101926" y="2629573"/>
                <a:ext cx="2092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  <a:endParaRPr lang="en-US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420830" y="4608297"/>
            <a:ext cx="2828121" cy="716214"/>
            <a:chOff x="1420830" y="4608297"/>
            <a:chExt cx="2828121" cy="716214"/>
          </a:xfrm>
        </p:grpSpPr>
        <p:sp>
          <p:nvSpPr>
            <p:cNvPr id="64" name="Teardrop 63"/>
            <p:cNvSpPr/>
            <p:nvPr/>
          </p:nvSpPr>
          <p:spPr>
            <a:xfrm>
              <a:off x="1420830" y="4748511"/>
              <a:ext cx="576000" cy="57600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156178" y="4608297"/>
              <a:ext cx="2092773" cy="546187"/>
              <a:chOff x="2101926" y="2360385"/>
              <a:chExt cx="2092773" cy="546187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101926" y="2360385"/>
                <a:ext cx="11781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Lato Regular"/>
                  </a:rPr>
                  <a:t>PROBLEM 4</a:t>
                </a:r>
                <a:endParaRPr lang="id-ID" sz="1600" b="1" dirty="0">
                  <a:solidFill>
                    <a:schemeClr val="accent5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101926" y="2629573"/>
                <a:ext cx="2092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  <a:endParaRPr lang="en-US" sz="1200" dirty="0">
                  <a:solidFill>
                    <a:srgbClr val="7F7F7F"/>
                  </a:solidFill>
                  <a:latin typeface="Calibri" panose="020F0502020204030204" pitchFamily="34" charset="0"/>
                  <a:cs typeface="Lato Light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268156" y="2403206"/>
            <a:ext cx="2767326" cy="576000"/>
            <a:chOff x="8268156" y="2403206"/>
            <a:chExt cx="2767326" cy="576000"/>
          </a:xfrm>
        </p:grpSpPr>
        <p:sp>
          <p:nvSpPr>
            <p:cNvPr id="65" name="Teardrop 64"/>
            <p:cNvSpPr/>
            <p:nvPr/>
          </p:nvSpPr>
          <p:spPr>
            <a:xfrm flipH="1">
              <a:off x="10459482" y="2403206"/>
              <a:ext cx="576000" cy="5760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268156" y="2403206"/>
              <a:ext cx="2083416" cy="575028"/>
              <a:chOff x="3661567" y="1908587"/>
              <a:chExt cx="2083416" cy="575028"/>
            </a:xfrm>
          </p:grpSpPr>
          <p:sp>
            <p:nvSpPr>
              <p:cNvPr id="83" name="TextBox 82"/>
              <p:cNvSpPr txBox="1"/>
              <p:nvPr/>
            </p:nvSpPr>
            <p:spPr>
              <a:xfrm flipH="1">
                <a:off x="5068195" y="1908587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vi-VN" sz="16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Lato Regular"/>
                  </a:rPr>
                  <a:t>USP </a:t>
                </a:r>
                <a:r>
                  <a:rPr lang="en-US" sz="16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Lato Regular"/>
                  </a:rPr>
                  <a:t>1</a:t>
                </a:r>
                <a:endParaRPr lang="id-ID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flipH="1">
                <a:off x="3661567" y="2206616"/>
                <a:ext cx="2076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268156" y="3131258"/>
            <a:ext cx="2767326" cy="594904"/>
            <a:chOff x="8268156" y="3131258"/>
            <a:chExt cx="2767326" cy="594904"/>
          </a:xfrm>
        </p:grpSpPr>
        <p:sp>
          <p:nvSpPr>
            <p:cNvPr id="66" name="Teardrop 65"/>
            <p:cNvSpPr/>
            <p:nvPr/>
          </p:nvSpPr>
          <p:spPr>
            <a:xfrm flipH="1">
              <a:off x="10459482" y="3150162"/>
              <a:ext cx="576000" cy="5760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8268156" y="3131258"/>
              <a:ext cx="2083416" cy="575028"/>
              <a:chOff x="3661567" y="1908587"/>
              <a:chExt cx="2083416" cy="575028"/>
            </a:xfrm>
          </p:grpSpPr>
          <p:sp>
            <p:nvSpPr>
              <p:cNvPr id="86" name="TextBox 85"/>
              <p:cNvSpPr txBox="1"/>
              <p:nvPr/>
            </p:nvSpPr>
            <p:spPr>
              <a:xfrm flipH="1">
                <a:off x="5068195" y="1908587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vi-VN" sz="1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USP </a:t>
                </a:r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2</a:t>
                </a:r>
                <a:endParaRPr lang="id-ID" sz="1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 flipH="1">
                <a:off x="3661567" y="2206616"/>
                <a:ext cx="2076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268156" y="3880103"/>
            <a:ext cx="2773422" cy="619909"/>
            <a:chOff x="8268156" y="3880103"/>
            <a:chExt cx="2773422" cy="619909"/>
          </a:xfrm>
        </p:grpSpPr>
        <p:sp>
          <p:nvSpPr>
            <p:cNvPr id="67" name="Teardrop 66"/>
            <p:cNvSpPr/>
            <p:nvPr/>
          </p:nvSpPr>
          <p:spPr>
            <a:xfrm flipH="1">
              <a:off x="10465578" y="3924012"/>
              <a:ext cx="576000" cy="57600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8268156" y="3880103"/>
              <a:ext cx="2083416" cy="575028"/>
              <a:chOff x="3661567" y="1908587"/>
              <a:chExt cx="2083416" cy="575028"/>
            </a:xfrm>
          </p:grpSpPr>
          <p:sp>
            <p:nvSpPr>
              <p:cNvPr id="89" name="TextBox 88"/>
              <p:cNvSpPr txBox="1"/>
              <p:nvPr/>
            </p:nvSpPr>
            <p:spPr>
              <a:xfrm flipH="1">
                <a:off x="5068195" y="1908587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vi-VN" sz="1600" b="1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USP </a:t>
                </a:r>
                <a:r>
                  <a:rPr lang="en-US" sz="1600" b="1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3</a:t>
                </a:r>
                <a:endParaRPr lang="id-ID" sz="16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flipH="1">
                <a:off x="3661567" y="2206616"/>
                <a:ext cx="2076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8268156" y="4637626"/>
            <a:ext cx="2775449" cy="663695"/>
            <a:chOff x="8268156" y="4637626"/>
            <a:chExt cx="2775449" cy="663695"/>
          </a:xfrm>
        </p:grpSpPr>
        <p:sp>
          <p:nvSpPr>
            <p:cNvPr id="68" name="Teardrop 67"/>
            <p:cNvSpPr/>
            <p:nvPr/>
          </p:nvSpPr>
          <p:spPr>
            <a:xfrm flipH="1">
              <a:off x="10467605" y="4725321"/>
              <a:ext cx="576000" cy="576000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8268156" y="4637626"/>
              <a:ext cx="2083416" cy="575028"/>
              <a:chOff x="3661567" y="1908587"/>
              <a:chExt cx="2083416" cy="575028"/>
            </a:xfrm>
          </p:grpSpPr>
          <p:sp>
            <p:nvSpPr>
              <p:cNvPr id="99" name="TextBox 98"/>
              <p:cNvSpPr txBox="1"/>
              <p:nvPr/>
            </p:nvSpPr>
            <p:spPr>
              <a:xfrm flipH="1">
                <a:off x="5068195" y="1908587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vi-VN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Lato Regular"/>
                  </a:rPr>
                  <a:t>USP </a:t>
                </a:r>
                <a:r>
                  <a:rPr lang="en-US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Lato Regular"/>
                  </a:rPr>
                  <a:t>4</a:t>
                </a:r>
                <a:endParaRPr lang="id-ID" sz="1600" b="1" dirty="0">
                  <a:solidFill>
                    <a:schemeClr val="accent5"/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flipH="1">
                <a:off x="3661567" y="2206616"/>
                <a:ext cx="20766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200" dirty="0">
                    <a:solidFill>
                      <a:srgbClr val="7F7F7F"/>
                    </a:solidFill>
                    <a:latin typeface="Calibri" panose="020F0502020204030204" pitchFamily="34" charset="0"/>
                    <a:cs typeface="Lato Light"/>
                  </a:rPr>
                  <a:t>Sample Text</a:t>
                </a: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2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OUR PROJECTIONS FOR THE FUTURE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71319"/>
              </p:ext>
            </p:extLst>
          </p:nvPr>
        </p:nvGraphicFramePr>
        <p:xfrm>
          <a:off x="855734" y="1777766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4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KEY FINANCIAL SNAPSHOTS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72741698"/>
              </p:ext>
            </p:extLst>
          </p:nvPr>
        </p:nvGraphicFramePr>
        <p:xfrm>
          <a:off x="855734" y="1842329"/>
          <a:ext cx="4216662" cy="366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5" name="Group 44"/>
          <p:cNvGrpSpPr/>
          <p:nvPr/>
        </p:nvGrpSpPr>
        <p:grpSpPr>
          <a:xfrm rot="10800000">
            <a:off x="5728493" y="2474191"/>
            <a:ext cx="12153462" cy="3033487"/>
            <a:chOff x="-391614" y="4242533"/>
            <a:chExt cx="19892697" cy="5032267"/>
          </a:xfrm>
        </p:grpSpPr>
        <p:sp>
          <p:nvSpPr>
            <p:cNvPr id="46" name="Round Same Side Corner Rectangle 45"/>
            <p:cNvSpPr/>
            <p:nvPr/>
          </p:nvSpPr>
          <p:spPr>
            <a:xfrm rot="5400000">
              <a:off x="7038601" y="-3187682"/>
              <a:ext cx="5032267" cy="198926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Calibri Light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rot="5400000">
              <a:off x="7346082" y="-2826026"/>
              <a:ext cx="4477219" cy="191693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 dirty="0">
                <a:latin typeface="Calibri Light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881429" y="2870954"/>
            <a:ext cx="1327627" cy="1049366"/>
            <a:chOff x="5084625" y="2897872"/>
            <a:chExt cx="2589816" cy="2047008"/>
          </a:xfrm>
        </p:grpSpPr>
        <p:grpSp>
          <p:nvGrpSpPr>
            <p:cNvPr id="122" name="Group 121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Title 1"/>
              <p:cNvSpPr txBox="1">
                <a:spLocks/>
              </p:cNvSpPr>
              <p:nvPr/>
            </p:nvSpPr>
            <p:spPr>
              <a:xfrm>
                <a:off x="6354775" y="1826426"/>
                <a:ext cx="813029" cy="85927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U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5084625" y="4434555"/>
              <a:ext cx="2589816" cy="51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TOTAL REVENUE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135289" y="2886851"/>
            <a:ext cx="1558283" cy="1050780"/>
            <a:chOff x="4884324" y="2897872"/>
            <a:chExt cx="3039759" cy="2049767"/>
          </a:xfrm>
        </p:grpSpPr>
        <p:grpSp>
          <p:nvGrpSpPr>
            <p:cNvPr id="127" name="Group 126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Title 1"/>
              <p:cNvSpPr txBox="1">
                <a:spLocks/>
              </p:cNvSpPr>
              <p:nvPr/>
            </p:nvSpPr>
            <p:spPr>
              <a:xfrm>
                <a:off x="6354775" y="1826426"/>
                <a:ext cx="813029" cy="85927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V </a:t>
                </a:r>
              </a:p>
              <a:p>
                <a:pPr lvl="0">
                  <a:defRPr/>
                </a:pPr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4884324" y="4437314"/>
              <a:ext cx="3039759" cy="51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1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TOTAL INVESTMENT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9696040" y="2888736"/>
            <a:ext cx="1165143" cy="1081208"/>
            <a:chOff x="5232594" y="2897872"/>
            <a:chExt cx="2272853" cy="2109124"/>
          </a:xfrm>
        </p:grpSpPr>
        <p:grpSp>
          <p:nvGrpSpPr>
            <p:cNvPr id="132" name="Group 131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Title 1"/>
              <p:cNvSpPr txBox="1">
                <a:spLocks/>
              </p:cNvSpPr>
              <p:nvPr/>
            </p:nvSpPr>
            <p:spPr>
              <a:xfrm>
                <a:off x="6290715" y="1999340"/>
                <a:ext cx="961021" cy="55736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W%</a:t>
                </a: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5232594" y="4466651"/>
              <a:ext cx="2272853" cy="54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ROI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030074" y="4134527"/>
            <a:ext cx="1030336" cy="1010900"/>
            <a:chOff x="5399261" y="2897872"/>
            <a:chExt cx="2009887" cy="1971975"/>
          </a:xfrm>
        </p:grpSpPr>
        <p:grpSp>
          <p:nvGrpSpPr>
            <p:cNvPr id="137" name="Group 136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Title 1"/>
              <p:cNvSpPr txBox="1">
                <a:spLocks/>
              </p:cNvSpPr>
              <p:nvPr/>
            </p:nvSpPr>
            <p:spPr>
              <a:xfrm>
                <a:off x="6354775" y="1826425"/>
                <a:ext cx="813029" cy="85927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X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5399261" y="4359521"/>
              <a:ext cx="2009887" cy="51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NPV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510215" y="4134527"/>
            <a:ext cx="808430" cy="1044227"/>
            <a:chOff x="5641008" y="2897872"/>
            <a:chExt cx="1577012" cy="2036984"/>
          </a:xfrm>
        </p:grpSpPr>
        <p:grpSp>
          <p:nvGrpSpPr>
            <p:cNvPr id="142" name="Group 141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Title 1"/>
              <p:cNvSpPr txBox="1">
                <a:spLocks/>
              </p:cNvSpPr>
              <p:nvPr/>
            </p:nvSpPr>
            <p:spPr>
              <a:xfrm>
                <a:off x="6354775" y="1954155"/>
                <a:ext cx="813029" cy="60381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Y%</a:t>
                </a:r>
              </a:p>
            </p:txBody>
          </p:sp>
        </p:grpSp>
        <p:sp>
          <p:nvSpPr>
            <p:cNvPr id="143" name="Rectangle 142"/>
            <p:cNvSpPr/>
            <p:nvPr/>
          </p:nvSpPr>
          <p:spPr>
            <a:xfrm>
              <a:off x="5641008" y="4394511"/>
              <a:ext cx="1577012" cy="54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IRR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9687115" y="4166264"/>
            <a:ext cx="1168916" cy="1016391"/>
            <a:chOff x="9168169" y="2897872"/>
            <a:chExt cx="2280215" cy="1982686"/>
          </a:xfrm>
        </p:grpSpPr>
        <p:grpSp>
          <p:nvGrpSpPr>
            <p:cNvPr id="147" name="Group 146"/>
            <p:cNvGrpSpPr/>
            <p:nvPr/>
          </p:nvGrpSpPr>
          <p:grpSpPr>
            <a:xfrm>
              <a:off x="9168169" y="2897872"/>
              <a:ext cx="2280215" cy="1982686"/>
              <a:chOff x="5144164" y="2897872"/>
              <a:chExt cx="2280215" cy="1982686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5690056" y="2897872"/>
                <a:ext cx="1378959" cy="1378959"/>
                <a:chOff x="6208804" y="1749346"/>
                <a:chExt cx="1066800" cy="1066800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6208804" y="1749346"/>
                  <a:ext cx="1066800" cy="106680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2" name="Title 1"/>
                <p:cNvSpPr txBox="1">
                  <a:spLocks/>
                </p:cNvSpPr>
                <p:nvPr/>
              </p:nvSpPr>
              <p:spPr>
                <a:xfrm>
                  <a:off x="6346644" y="1896069"/>
                  <a:ext cx="813029" cy="557367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28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Open Sans Condensed" panose="020B0806030504020204" pitchFamily="34" charset="0"/>
                      <a:cs typeface="Open Sans Condensed" panose="020B0806030504020204" pitchFamily="34" charset="0"/>
                    </a:rPr>
                    <a:t>Z</a:t>
                  </a:r>
                </a:p>
              </p:txBody>
            </p:sp>
          </p:grpSp>
          <p:sp>
            <p:nvSpPr>
              <p:cNvPr id="150" name="Rectangle 149"/>
              <p:cNvSpPr/>
              <p:nvPr/>
            </p:nvSpPr>
            <p:spPr>
              <a:xfrm>
                <a:off x="5144164" y="4370232"/>
                <a:ext cx="2280215" cy="51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1100" b="1" kern="0" dirty="0">
                    <a:solidFill>
                      <a:schemeClr val="bg1"/>
                    </a:solidFill>
                    <a:latin typeface="Calibri" panose="020F0502020204030204" pitchFamily="34" charset="0"/>
                    <a:ea typeface="Open Sans Condensed Light" panose="020B0306030504020204" pitchFamily="34" charset="0"/>
                    <a:cs typeface="Open Sans Condensed Light" panose="020B0306030504020204" pitchFamily="34" charset="0"/>
                  </a:rPr>
                  <a:t>NET CASH FLOW</a:t>
                </a:r>
              </a:p>
            </p:txBody>
          </p:sp>
        </p:grpSp>
        <p:sp>
          <p:nvSpPr>
            <p:cNvPr id="148" name="Title 1"/>
            <p:cNvSpPr txBox="1">
              <a:spLocks/>
            </p:cNvSpPr>
            <p:nvPr/>
          </p:nvSpPr>
          <p:spPr>
            <a:xfrm>
              <a:off x="9833072" y="3547293"/>
              <a:ext cx="1190274" cy="5103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BDT</a:t>
              </a: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8150744" y="2010189"/>
            <a:ext cx="1582356" cy="368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6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category"/>
        </p:bldSub>
      </p:bldGraphic>
      <p:bldP spid="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55734" y="490023"/>
            <a:ext cx="10468770" cy="989365"/>
            <a:chOff x="1708291" y="1153395"/>
            <a:chExt cx="20937540" cy="1978730"/>
          </a:xfrm>
        </p:grpSpPr>
        <p:sp>
          <p:nvSpPr>
            <p:cNvPr id="75" name="TextBox 74"/>
            <p:cNvSpPr txBox="1"/>
            <p:nvPr/>
          </p:nvSpPr>
          <p:spPr>
            <a:xfrm>
              <a:off x="1708293" y="1962575"/>
              <a:ext cx="2093753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3200" b="1" kern="0" dirty="0">
                  <a:solidFill>
                    <a:srgbClr val="445469"/>
                  </a:solidFill>
                  <a:latin typeface="Calibri" panose="020F0502020204030204" pitchFamily="34" charset="0"/>
                  <a:cs typeface="Lato Regular"/>
                </a:rPr>
                <a:t>OUR GROWTH SO FAR</a:t>
              </a:r>
              <a:endParaRPr lang="id-ID" sz="3200" b="1" kern="0" dirty="0">
                <a:solidFill>
                  <a:srgbClr val="445469"/>
                </a:solidFill>
                <a:latin typeface="Calibri" panose="020F0502020204030204" pitchFamily="34" charset="0"/>
                <a:cs typeface="Lato Regular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842089" y="1977406"/>
              <a:ext cx="2738812" cy="73151"/>
              <a:chOff x="1775295" y="2020905"/>
              <a:chExt cx="3631535" cy="45719"/>
            </a:xfrm>
          </p:grpSpPr>
          <p:sp>
            <p:nvSpPr>
              <p:cNvPr id="91" name="Rectangle 90"/>
              <p:cNvSpPr/>
              <p:nvPr/>
            </p:nvSpPr>
            <p:spPr>
              <a:xfrm flipV="1">
                <a:off x="1775295" y="2020905"/>
                <a:ext cx="540354" cy="457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 flipV="1">
                <a:off x="2390858" y="2020905"/>
                <a:ext cx="540354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V="1">
                <a:off x="3025595" y="2020905"/>
                <a:ext cx="540354" cy="457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 flipV="1">
                <a:off x="3641290" y="2020905"/>
                <a:ext cx="540354" cy="457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V="1">
                <a:off x="4256852" y="2020905"/>
                <a:ext cx="540354" cy="4571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 flipV="1">
                <a:off x="4866476" y="2020905"/>
                <a:ext cx="540354" cy="457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0" rIns="121899" bIns="60950" rtlCol="0" anchor="ctr"/>
              <a:lstStyle/>
              <a:p>
                <a:pPr algn="ctr" defTabSz="457200"/>
                <a:endParaRPr lang="en-US" sz="900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08291" y="1153395"/>
              <a:ext cx="2093753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900" kern="0" dirty="0">
                  <a:solidFill>
                    <a:schemeClr val="accent2">
                      <a:lumMod val="75000"/>
                    </a:schemeClr>
                  </a:solidFill>
                  <a:latin typeface="Calibri Light" panose="020F0302020204030204" pitchFamily="34" charset="0"/>
                  <a:cs typeface="Calibri Light"/>
                </a:rPr>
                <a:t>FOOD TECH</a:t>
              </a:r>
              <a:endParaRPr lang="id-ID" sz="1900" kern="0" dirty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  <a:cs typeface="Calibri Light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453" y="1923739"/>
            <a:ext cx="12188825" cy="4314175"/>
            <a:chOff x="-1361440" y="584201"/>
            <a:chExt cx="15409334" cy="5454058"/>
          </a:xfrm>
        </p:grpSpPr>
        <p:sp>
          <p:nvSpPr>
            <p:cNvPr id="102" name="Rectangle 101"/>
            <p:cNvSpPr/>
            <p:nvPr/>
          </p:nvSpPr>
          <p:spPr>
            <a:xfrm>
              <a:off x="-1361440" y="3996267"/>
              <a:ext cx="5256107" cy="3471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514927" y="1456267"/>
              <a:ext cx="5532967" cy="3471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887896" y="3081397"/>
              <a:ext cx="956701" cy="21764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21920" rIns="0" bIns="121920" rtlCol="0" anchor="t" anchorCtr="0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732798" y="1832798"/>
              <a:ext cx="956701" cy="217640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21920" rIns="0" bIns="121920" rtlCol="0" anchor="t" anchorCtr="0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7577699" y="584201"/>
              <a:ext cx="956701" cy="217640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21920" rIns="0" bIns="121920" rtlCol="0" anchor="t" anchorCtr="0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655248" y="1208499"/>
              <a:ext cx="956701" cy="217640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21920" rIns="0" bIns="121920" rtlCol="0" anchor="t" anchorCtr="0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4810347" y="2457098"/>
              <a:ext cx="956701" cy="217640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121920" rIns="0" bIns="121920" rtlCol="0" anchor="t" anchorCtr="0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  <p:cxnSp>
          <p:nvCxnSpPr>
            <p:cNvPr id="109" name="Elbow Connector 108"/>
            <p:cNvCxnSpPr/>
            <p:nvPr/>
          </p:nvCxnSpPr>
          <p:spPr>
            <a:xfrm rot="16200000" flipV="1">
              <a:off x="6665660" y="807022"/>
              <a:ext cx="391063" cy="411889"/>
            </a:xfrm>
            <a:prstGeom prst="bentConnector2">
              <a:avLst/>
            </a:prstGeom>
            <a:ln w="3175" cmpd="sng">
              <a:solidFill>
                <a:schemeClr val="tx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105" idx="2"/>
            </p:cNvCxnSpPr>
            <p:nvPr/>
          </p:nvCxnSpPr>
          <p:spPr>
            <a:xfrm rot="16200000" flipH="1">
              <a:off x="6130210" y="4090140"/>
              <a:ext cx="520862" cy="358985"/>
            </a:xfrm>
            <a:prstGeom prst="bentConnector2">
              <a:avLst/>
            </a:prstGeom>
            <a:ln w="3175" cmpd="sng">
              <a:solidFill>
                <a:schemeClr val="tx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16200000" flipV="1">
              <a:off x="4722779" y="1954289"/>
              <a:ext cx="650660" cy="407675"/>
            </a:xfrm>
            <a:prstGeom prst="bentConnector2">
              <a:avLst/>
            </a:prstGeom>
            <a:ln w="3175" cmpd="sng">
              <a:solidFill>
                <a:schemeClr val="tx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104" idx="2"/>
            </p:cNvCxnSpPr>
            <p:nvPr/>
          </p:nvCxnSpPr>
          <p:spPr>
            <a:xfrm rot="16200000" flipH="1">
              <a:off x="4177107" y="5446940"/>
              <a:ext cx="780459" cy="402179"/>
            </a:xfrm>
            <a:prstGeom prst="bentConnector2">
              <a:avLst/>
            </a:prstGeom>
            <a:ln w="3175" cmpd="sng">
              <a:solidFill>
                <a:schemeClr val="tx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/>
            <p:nvPr/>
          </p:nvCxnSpPr>
          <p:spPr>
            <a:xfrm rot="16200000" flipH="1">
              <a:off x="7975111" y="2841545"/>
              <a:ext cx="520862" cy="358985"/>
            </a:xfrm>
            <a:prstGeom prst="bentConnector2">
              <a:avLst/>
            </a:prstGeom>
            <a:ln w="3175" cmpd="sng">
              <a:solidFill>
                <a:schemeClr val="tx1">
                  <a:alpha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862356" y="5519390"/>
            <a:ext cx="1879851" cy="906394"/>
            <a:chOff x="1324952" y="1271318"/>
            <a:chExt cx="1078798" cy="906394"/>
          </a:xfrm>
        </p:grpSpPr>
        <p:sp>
          <p:nvSpPr>
            <p:cNvPr id="115" name="Title 1"/>
            <p:cNvSpPr txBox="1">
              <a:spLocks/>
            </p:cNvSpPr>
            <p:nvPr/>
          </p:nvSpPr>
          <p:spPr>
            <a:xfrm>
              <a:off x="1324952" y="1271318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algn="l" defTabSz="2483449">
                <a:defRPr/>
              </a:pPr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V 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TONNES</a:t>
              </a:r>
              <a:endParaRPr 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324952" y="1900713"/>
              <a:ext cx="10787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ANNUAL PRODUCTION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053015" y="2299977"/>
            <a:ext cx="1882869" cy="908623"/>
            <a:chOff x="1324952" y="1269089"/>
            <a:chExt cx="1080530" cy="908623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>
              <a:off x="1376479" y="1269089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algn="r" defTabSz="2483449">
                <a:defRPr/>
              </a:pP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W </a:t>
              </a: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TONNES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324952" y="1900713"/>
              <a:ext cx="10787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WASTAGE SAVED PER YEAR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366411" y="4444079"/>
            <a:ext cx="1879851" cy="906394"/>
            <a:chOff x="1324952" y="1271318"/>
            <a:chExt cx="1078798" cy="906394"/>
          </a:xfrm>
        </p:grpSpPr>
        <p:sp>
          <p:nvSpPr>
            <p:cNvPr id="121" name="Title 1"/>
            <p:cNvSpPr txBox="1">
              <a:spLocks/>
            </p:cNvSpPr>
            <p:nvPr/>
          </p:nvSpPr>
          <p:spPr>
            <a:xfrm>
              <a:off x="1324952" y="1271318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algn="l" defTabSz="2483449">
                <a:defRPr/>
              </a:pPr>
              <a:r>
                <a:rPr lang="en-US" sz="48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X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324952" y="1900713"/>
              <a:ext cx="10787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SATISFIED CUSTOMERS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53395" y="1484063"/>
            <a:ext cx="1882869" cy="908623"/>
            <a:chOff x="1324952" y="1269089"/>
            <a:chExt cx="1080530" cy="908623"/>
          </a:xfrm>
        </p:grpSpPr>
        <p:sp>
          <p:nvSpPr>
            <p:cNvPr id="124" name="Title 1"/>
            <p:cNvSpPr txBox="1">
              <a:spLocks/>
            </p:cNvSpPr>
            <p:nvPr/>
          </p:nvSpPr>
          <p:spPr>
            <a:xfrm>
              <a:off x="1376479" y="1269089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algn="r" defTabSz="2483449">
                <a:defRPr/>
              </a:pPr>
              <a:r>
                <a:rPr lang="en-US" sz="4800" b="1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Y </a:t>
              </a:r>
              <a:r>
                <a:rPr lang="en-US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BDT</a:t>
              </a:r>
              <a:endParaRPr lang="en-US" sz="4800" b="1" dirty="0">
                <a:solidFill>
                  <a:schemeClr val="accent4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  <a:sym typeface="Lato Black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324952" y="1900713"/>
              <a:ext cx="107879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4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ANNUAL REVENUE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774791" y="3497061"/>
            <a:ext cx="2131209" cy="906394"/>
            <a:chOff x="1324952" y="1271318"/>
            <a:chExt cx="1223046" cy="906394"/>
          </a:xfrm>
        </p:grpSpPr>
        <p:sp>
          <p:nvSpPr>
            <p:cNvPr id="127" name="Title 1"/>
            <p:cNvSpPr txBox="1">
              <a:spLocks/>
            </p:cNvSpPr>
            <p:nvPr/>
          </p:nvSpPr>
          <p:spPr>
            <a:xfrm>
              <a:off x="1324952" y="1271318"/>
              <a:ext cx="1029003" cy="800644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algn="l" defTabSz="2483449">
                <a:defRPr/>
              </a:pPr>
              <a:r>
                <a:rPr lang="en-US" sz="4800" b="1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Z%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324952" y="1900713"/>
              <a:ext cx="122304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200" dirty="0">
                  <a:solidFill>
                    <a:schemeClr val="accent5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ANNUAL REVENUE GROWTH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55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Jetfabrik - Coloured 8 - Light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44C69E"/>
      </a:accent1>
      <a:accent2>
        <a:srgbClr val="93CC5A"/>
      </a:accent2>
      <a:accent3>
        <a:srgbClr val="EDBD3C"/>
      </a:accent3>
      <a:accent4>
        <a:srgbClr val="E43D53"/>
      </a:accent4>
      <a:accent5>
        <a:srgbClr val="525964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405</Words>
  <Application>Microsoft Office PowerPoint</Application>
  <PresentationFormat>Widescreen</PresentationFormat>
  <Paragraphs>168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Lato</vt:lpstr>
      <vt:lpstr>Lato Black</vt:lpstr>
      <vt:lpstr>Lato Heavy</vt:lpstr>
      <vt:lpstr>Lato Light</vt:lpstr>
      <vt:lpstr>Lato Regular</vt:lpstr>
      <vt:lpstr>Open Sans</vt:lpstr>
      <vt:lpstr>Open Sans Condensed</vt:lpstr>
      <vt:lpstr>Open Sans Condensed Light</vt:lpstr>
      <vt:lpstr>Roboto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25</cp:revision>
  <dcterms:created xsi:type="dcterms:W3CDTF">2016-04-24T13:06:14Z</dcterms:created>
  <dcterms:modified xsi:type="dcterms:W3CDTF">2016-04-30T04:23:44Z</dcterms:modified>
</cp:coreProperties>
</file>